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4"/>
  </p:sldMasterIdLst>
  <p:notesMasterIdLst>
    <p:notesMasterId r:id="rId28"/>
  </p:notesMasterIdLst>
  <p:sldIdLst>
    <p:sldId id="256" r:id="rId5"/>
    <p:sldId id="258" r:id="rId6"/>
    <p:sldId id="260" r:id="rId7"/>
    <p:sldId id="325" r:id="rId8"/>
    <p:sldId id="305" r:id="rId9"/>
    <p:sldId id="308" r:id="rId10"/>
    <p:sldId id="313" r:id="rId11"/>
    <p:sldId id="310" r:id="rId12"/>
    <p:sldId id="311" r:id="rId13"/>
    <p:sldId id="312" r:id="rId14"/>
    <p:sldId id="322" r:id="rId15"/>
    <p:sldId id="306" r:id="rId16"/>
    <p:sldId id="329" r:id="rId17"/>
    <p:sldId id="323" r:id="rId18"/>
    <p:sldId id="320" r:id="rId19"/>
    <p:sldId id="333" r:id="rId20"/>
    <p:sldId id="331" r:id="rId21"/>
    <p:sldId id="332" r:id="rId22"/>
    <p:sldId id="319" r:id="rId23"/>
    <p:sldId id="321" r:id="rId24"/>
    <p:sldId id="326" r:id="rId25"/>
    <p:sldId id="327" r:id="rId26"/>
    <p:sldId id="324" r:id="rId27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9"/>
    </p:embeddedFont>
    <p:embeddedFont>
      <p:font typeface="Mulish" pitchFamily="2" charset="0"/>
      <p:regular r:id="rId30"/>
      <p:bold r:id="rId31"/>
      <p:italic r:id="rId32"/>
      <p:boldItalic r:id="rId33"/>
    </p:embeddedFont>
    <p:embeddedFont>
      <p:font typeface="Quicksand" pitchFamily="2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DFC9F3-573C-493D-964F-7ABD9BC62E93}">
  <a:tblStyle styleId="{94DFC9F3-573C-493D-964F-7ABD9BC62E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321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Henrik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C97EB1DC-66F8-3F28-FC12-5B6612255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40C08AE1-BF7F-4930-094A-E610FB07F7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90837CE4-20EC-B543-6033-FE458A87AF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WLAN, USB, PCI Express, Ethernet, VGA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Kanskje</a:t>
            </a:r>
            <a:r>
              <a:rPr lang="en-GB"/>
              <a:t> den </a:t>
            </a:r>
            <a:r>
              <a:rPr lang="en-GB" err="1"/>
              <a:t>mest</a:t>
            </a:r>
            <a:r>
              <a:rPr lang="en-GB"/>
              <a:t> </a:t>
            </a:r>
            <a:r>
              <a:rPr lang="en-GB" err="1"/>
              <a:t>interssante</a:t>
            </a:r>
            <a:r>
              <a:rPr lang="en-GB"/>
              <a:t>, I/O. Her er </a:t>
            </a:r>
            <a:r>
              <a:rPr lang="en-GB" err="1"/>
              <a:t>tabellen</a:t>
            </a:r>
            <a:r>
              <a:rPr lang="en-GB"/>
              <a:t> vi </a:t>
            </a:r>
            <a:r>
              <a:rPr lang="en-GB" err="1"/>
              <a:t>har</a:t>
            </a:r>
            <a:r>
              <a:rPr lang="en-GB"/>
              <a:t> </a:t>
            </a:r>
            <a:r>
              <a:rPr lang="en-GB" err="1"/>
              <a:t>laget</a:t>
            </a:r>
            <a:r>
              <a:rPr lang="en-GB"/>
              <a:t> </a:t>
            </a:r>
            <a:r>
              <a:rPr lang="en-GB" err="1"/>
              <a:t>etter</a:t>
            </a:r>
            <a:r>
              <a:rPr lang="en-GB"/>
              <a:t> </a:t>
            </a:r>
            <a:r>
              <a:rPr lang="en-GB" err="1"/>
              <a:t>hvordan</a:t>
            </a:r>
            <a:r>
              <a:rPr lang="en-GB"/>
              <a:t> det er </a:t>
            </a:r>
            <a:r>
              <a:rPr lang="en-GB" err="1"/>
              <a:t>koblet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roboten</a:t>
            </a:r>
            <a:r>
              <a:rPr lang="en-GB"/>
              <a:t>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9653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8BD8748C-4009-68E6-7400-2DBEB6DCA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B7084C62-66BB-760C-BDCB-35CE4BCCE5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1FB7DF50-61B9-79F7-E1A3-23912C1833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Henrik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720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82876C3E-9E09-5D7E-62DB-AA849769F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5208661F-CE76-2228-3269-0D50803CA3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7A89D312-FC13-7334-BBDF-C2574A1425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Henrik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57188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543C1DF3-0F0B-82FF-153A-6911E5985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505212EE-DAF6-34B1-3BA4-8E13BAC55C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ACC8FC58-4864-1647-4B1E-AF0D609750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Henrik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418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FE8B55B3-8D66-32E2-518F-47D75DCA2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F75F94D7-ECF1-FB85-F2DD-AE85F9DBD5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CFF57890-EDDA-BB77-0444-B3CB85CE73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Henrik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 er </a:t>
            </a:r>
            <a:r>
              <a:rPr lang="en-GB" err="1"/>
              <a:t>eksempel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Robotino SIM </a:t>
            </a:r>
            <a:r>
              <a:rPr lang="en-GB" err="1"/>
              <a:t>programmet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bruke</a:t>
            </a:r>
            <a:r>
              <a:rPr lang="en-GB"/>
              <a:t> for å </a:t>
            </a:r>
            <a:r>
              <a:rPr lang="en-GB" err="1"/>
              <a:t>simulere</a:t>
            </a:r>
            <a:r>
              <a:rPr lang="en-GB"/>
              <a:t> </a:t>
            </a:r>
            <a:r>
              <a:rPr lang="en-GB" err="1"/>
              <a:t>roboten</a:t>
            </a:r>
            <a:r>
              <a:rPr lang="en-GB"/>
              <a:t>. Dette er et </a:t>
            </a:r>
            <a:r>
              <a:rPr lang="en-GB" err="1"/>
              <a:t>godt</a:t>
            </a:r>
            <a:r>
              <a:rPr lang="en-GB"/>
              <a:t> </a:t>
            </a:r>
            <a:r>
              <a:rPr lang="en-GB" err="1"/>
              <a:t>simuleringsverktøy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jobber </a:t>
            </a:r>
            <a:r>
              <a:rPr lang="en-GB" err="1"/>
              <a:t>sammen</a:t>
            </a:r>
            <a:r>
              <a:rPr lang="en-GB"/>
              <a:t> med </a:t>
            </a:r>
            <a:r>
              <a:rPr lang="en-GB" err="1"/>
              <a:t>Robotin</a:t>
            </a:r>
            <a:r>
              <a:rPr lang="en-GB"/>
              <a:t> View. </a:t>
            </a:r>
            <a:r>
              <a:rPr lang="en-GB" err="1"/>
              <a:t>Fordelen</a:t>
            </a:r>
            <a:r>
              <a:rPr lang="en-GB"/>
              <a:t> med </a:t>
            </a:r>
            <a:r>
              <a:rPr lang="en-GB" err="1"/>
              <a:t>dette</a:t>
            </a:r>
            <a:r>
              <a:rPr lang="en-GB"/>
              <a:t> er at vi </a:t>
            </a:r>
            <a:r>
              <a:rPr lang="en-GB" err="1"/>
              <a:t>kan</a:t>
            </a:r>
            <a:r>
              <a:rPr lang="en-GB"/>
              <a:t> teste </a:t>
            </a:r>
            <a:r>
              <a:rPr lang="en-GB" err="1"/>
              <a:t>programmet</a:t>
            </a:r>
            <a:r>
              <a:rPr lang="en-GB"/>
              <a:t> vi </a:t>
            </a:r>
            <a:r>
              <a:rPr lang="en-GB" err="1"/>
              <a:t>har</a:t>
            </a:r>
            <a:r>
              <a:rPr lang="en-GB"/>
              <a:t> </a:t>
            </a:r>
            <a:r>
              <a:rPr lang="en-GB" err="1"/>
              <a:t>laget</a:t>
            </a:r>
            <a:r>
              <a:rPr lang="en-GB"/>
              <a:t> I View </a:t>
            </a:r>
            <a:r>
              <a:rPr lang="en-GB" err="1"/>
              <a:t>uten</a:t>
            </a:r>
            <a:r>
              <a:rPr lang="en-GB"/>
              <a:t> å </a:t>
            </a:r>
            <a:r>
              <a:rPr lang="en-GB" err="1"/>
              <a:t>fysisk</a:t>
            </a:r>
            <a:r>
              <a:rPr lang="en-GB"/>
              <a:t> </a:t>
            </a:r>
            <a:r>
              <a:rPr lang="en-GB" err="1"/>
              <a:t>kjøre</a:t>
            </a:r>
            <a:r>
              <a:rPr lang="en-GB"/>
              <a:t> </a:t>
            </a:r>
            <a:r>
              <a:rPr lang="en-GB" err="1"/>
              <a:t>roboten</a:t>
            </a:r>
            <a:r>
              <a:rPr lang="en-GB"/>
              <a:t>. </a:t>
            </a:r>
            <a:r>
              <a:rPr lang="en-GB" err="1"/>
              <a:t>Ikke</a:t>
            </a:r>
            <a:r>
              <a:rPr lang="en-GB"/>
              <a:t> bare </a:t>
            </a:r>
            <a:r>
              <a:rPr lang="en-GB" err="1"/>
              <a:t>gjør</a:t>
            </a:r>
            <a:r>
              <a:rPr lang="en-GB"/>
              <a:t> </a:t>
            </a:r>
            <a:r>
              <a:rPr lang="en-GB" err="1"/>
              <a:t>dette</a:t>
            </a:r>
            <a:r>
              <a:rPr lang="en-GB"/>
              <a:t> </a:t>
            </a:r>
            <a:r>
              <a:rPr lang="en-GB" err="1"/>
              <a:t>prosessen</a:t>
            </a:r>
            <a:r>
              <a:rPr lang="en-GB"/>
              <a:t> </a:t>
            </a:r>
            <a:r>
              <a:rPr lang="en-GB" err="1"/>
              <a:t>enkelrer</a:t>
            </a:r>
            <a:r>
              <a:rPr lang="en-GB"/>
              <a:t>, men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risikerer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å </a:t>
            </a:r>
            <a:r>
              <a:rPr lang="en-GB" err="1"/>
              <a:t>gjør</a:t>
            </a:r>
            <a:r>
              <a:rPr lang="en-GB"/>
              <a:t> </a:t>
            </a:r>
            <a:r>
              <a:rPr lang="en-GB" err="1"/>
              <a:t>skade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roboten</a:t>
            </a:r>
            <a:r>
              <a:rPr lang="en-GB"/>
              <a:t> under testing.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761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9C856974-EDCA-7287-6E83-8B2530EB8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DE46E570-B7BA-0A46-6D76-1A9F73826E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510A957A-1501-8DF7-49D1-04EA008855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Henrik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2103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912DEBE2-BF6C-EB7F-EC1E-43B37D15E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21499B03-21E4-5BB1-A7E0-1E137A84C6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413AC4E1-BEEF-EAFA-4777-A7CE9B8173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Henrik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7963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D1EF771E-6AB6-1D9F-3FDF-19A93E9C1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8F5E86A9-1C05-89B6-D203-A320F76B24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A33C8170-729B-DB29-32DC-C9B3477E2A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Daniel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Eksempel </a:t>
            </a:r>
            <a:r>
              <a:rPr lang="en-GB" err="1"/>
              <a:t>på</a:t>
            </a:r>
            <a:r>
              <a:rPr lang="en-GB"/>
              <a:t> Robotino 3 I ROS. </a:t>
            </a:r>
            <a:r>
              <a:rPr lang="en-GB" err="1"/>
              <a:t>Første</a:t>
            </a:r>
            <a:r>
              <a:rPr lang="en-GB"/>
              <a:t> </a:t>
            </a:r>
            <a:r>
              <a:rPr lang="en-GB" err="1"/>
              <a:t>bilde</a:t>
            </a:r>
            <a:r>
              <a:rPr lang="en-GB"/>
              <a:t> er </a:t>
            </a:r>
            <a:r>
              <a:rPr lang="en-GB" err="1"/>
              <a:t>Rviz</a:t>
            </a:r>
            <a:r>
              <a:rPr lang="en-GB"/>
              <a:t>, </a:t>
            </a:r>
            <a:r>
              <a:rPr lang="en-GB" err="1"/>
              <a:t>som</a:t>
            </a:r>
            <a:r>
              <a:rPr lang="en-GB"/>
              <a:t> er 3D </a:t>
            </a:r>
            <a:r>
              <a:rPr lang="en-GB" err="1"/>
              <a:t>visualisering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roboten</a:t>
            </a:r>
            <a:r>
              <a:rPr lang="en-GB"/>
              <a:t> I ROS. </a:t>
            </a:r>
            <a:r>
              <a:rPr lang="en-GB" err="1"/>
              <a:t>Bildet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høgre</a:t>
            </a:r>
            <a:r>
              <a:rPr lang="en-GB"/>
              <a:t> er Gazebo, </a:t>
            </a:r>
            <a:r>
              <a:rPr lang="en-GB" err="1"/>
              <a:t>som</a:t>
            </a:r>
            <a:r>
              <a:rPr lang="en-GB"/>
              <a:t> er </a:t>
            </a:r>
            <a:r>
              <a:rPr lang="en-GB" err="1"/>
              <a:t>simuleringsverktøyet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ROS. </a:t>
            </a:r>
            <a:r>
              <a:rPr lang="en-GB" err="1"/>
              <a:t>Roboten</a:t>
            </a:r>
            <a:r>
              <a:rPr lang="en-GB"/>
              <a:t> I Gazebo er </a:t>
            </a:r>
            <a:r>
              <a:rPr lang="en-GB" err="1"/>
              <a:t>utstyrt</a:t>
            </a:r>
            <a:r>
              <a:rPr lang="en-GB"/>
              <a:t> med </a:t>
            </a:r>
            <a:r>
              <a:rPr lang="en-GB" err="1"/>
              <a:t>en</a:t>
            </a:r>
            <a:r>
              <a:rPr lang="en-GB"/>
              <a:t> Lidar </a:t>
            </a:r>
            <a:r>
              <a:rPr lang="en-GB" err="1"/>
              <a:t>måler</a:t>
            </a:r>
            <a:r>
              <a:rPr lang="en-GB"/>
              <a:t>, </a:t>
            </a:r>
            <a:r>
              <a:rPr lang="en-GB" err="1"/>
              <a:t>noe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vi </a:t>
            </a:r>
            <a:r>
              <a:rPr lang="en-GB" err="1"/>
              <a:t>selv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har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roboten</a:t>
            </a:r>
            <a:r>
              <a:rPr lang="en-GB"/>
              <a:t>. Dette er for å </a:t>
            </a:r>
            <a:r>
              <a:rPr lang="en-GB" err="1"/>
              <a:t>visualiserer</a:t>
            </a:r>
            <a:r>
              <a:rPr lang="en-GB"/>
              <a:t> </a:t>
            </a:r>
            <a:r>
              <a:rPr lang="en-GB" err="1"/>
              <a:t>hvordan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lidar </a:t>
            </a:r>
            <a:r>
              <a:rPr lang="en-GB" err="1"/>
              <a:t>fungerer</a:t>
            </a:r>
            <a:r>
              <a:rPr lang="en-GB"/>
              <a:t> I et </a:t>
            </a:r>
            <a:r>
              <a:rPr lang="en-GB" err="1"/>
              <a:t>miljø</a:t>
            </a:r>
            <a:r>
              <a:rPr lang="en-GB"/>
              <a:t>.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ønskelig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Oppdragsgiver å </a:t>
            </a:r>
            <a:r>
              <a:rPr lang="en-GB" err="1"/>
              <a:t>modifisere</a:t>
            </a:r>
            <a:r>
              <a:rPr lang="en-GB"/>
              <a:t> for </a:t>
            </a:r>
            <a:r>
              <a:rPr lang="en-GB" err="1"/>
              <a:t>mye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roboten</a:t>
            </a:r>
            <a:r>
              <a:rPr lang="en-GB"/>
              <a:t>, </a:t>
            </a:r>
            <a:r>
              <a:rPr lang="en-GB" err="1"/>
              <a:t>så</a:t>
            </a:r>
            <a:r>
              <a:rPr lang="en-GB"/>
              <a:t> vi </a:t>
            </a:r>
            <a:r>
              <a:rPr lang="en-GB" err="1"/>
              <a:t>utelukket</a:t>
            </a:r>
            <a:r>
              <a:rPr lang="en-GB"/>
              <a:t> </a:t>
            </a:r>
            <a:r>
              <a:rPr lang="en-GB" err="1"/>
              <a:t>tidlig</a:t>
            </a:r>
            <a:r>
              <a:rPr lang="en-GB"/>
              <a:t> å </a:t>
            </a:r>
            <a:r>
              <a:rPr lang="en-GB" err="1"/>
              <a:t>montere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lidar </a:t>
            </a:r>
            <a:r>
              <a:rPr lang="en-GB" err="1"/>
              <a:t>på</a:t>
            </a:r>
            <a:r>
              <a:rPr lang="en-GB"/>
              <a:t>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190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C3F7F7DA-1431-0DBA-E3D8-3BDC031DB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A9F4A3A0-06CE-35FB-D618-735566ABD1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CDC69A34-E65E-8F77-A238-BD2ADA4FAD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Daniel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/>
              <a:t>- </a:t>
            </a:r>
            <a:r>
              <a:rPr lang="en-GB" err="1"/>
              <a:t>Defekt</a:t>
            </a:r>
            <a:r>
              <a:rPr lang="en-GB"/>
              <a:t> gripper, </a:t>
            </a:r>
            <a:r>
              <a:rPr lang="en-GB" err="1"/>
              <a:t>så</a:t>
            </a:r>
            <a:r>
              <a:rPr lang="en-US"/>
              <a:t> </a:t>
            </a:r>
            <a:r>
              <a:rPr lang="en-US" err="1"/>
              <a:t>erstattet</a:t>
            </a:r>
            <a:r>
              <a:rPr lang="en-US"/>
              <a:t> </a:t>
            </a:r>
            <a:r>
              <a:rPr lang="en-US" err="1"/>
              <a:t>defekt</a:t>
            </a:r>
            <a:r>
              <a:rPr lang="en-US"/>
              <a:t> gripper med </a:t>
            </a:r>
            <a:r>
              <a:rPr lang="en-US" err="1"/>
              <a:t>ny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/>
              <a:t>- </a:t>
            </a:r>
            <a:r>
              <a:rPr lang="en-US"/>
              <a:t>Kamera var </a:t>
            </a:r>
            <a:r>
              <a:rPr lang="en-US" err="1"/>
              <a:t>ikke</a:t>
            </a:r>
            <a:r>
              <a:rPr lang="en-US"/>
              <a:t> </a:t>
            </a:r>
            <a:r>
              <a:rPr lang="en-US" err="1"/>
              <a:t>riktig</a:t>
            </a:r>
            <a:r>
              <a:rPr lang="en-US"/>
              <a:t> </a:t>
            </a:r>
            <a:r>
              <a:rPr lang="en-US" err="1"/>
              <a:t>montert</a:t>
            </a:r>
            <a:r>
              <a:rPr lang="en-US"/>
              <a:t>, </a:t>
            </a:r>
            <a:r>
              <a:rPr lang="en-US" err="1"/>
              <a:t>så</a:t>
            </a:r>
            <a:r>
              <a:rPr lang="en-US"/>
              <a:t> vi </a:t>
            </a:r>
            <a:r>
              <a:rPr lang="en-US" err="1"/>
              <a:t>justerte</a:t>
            </a:r>
            <a:r>
              <a:rPr lang="en-US"/>
              <a:t> </a:t>
            </a:r>
            <a:r>
              <a:rPr lang="en-US" err="1"/>
              <a:t>dette</a:t>
            </a:r>
            <a:r>
              <a:rPr lang="en-US"/>
              <a:t> og </a:t>
            </a:r>
            <a:r>
              <a:rPr lang="en-US" err="1"/>
              <a:t>festet</a:t>
            </a:r>
            <a:r>
              <a:rPr lang="en-US"/>
              <a:t> det </a:t>
            </a:r>
            <a:r>
              <a:rPr lang="en-US" err="1"/>
              <a:t>skikkelig</a:t>
            </a:r>
            <a:r>
              <a:rPr lang="en-US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/>
              <a:t>- </a:t>
            </a:r>
            <a:r>
              <a:rPr lang="en-US" err="1"/>
              <a:t>Begge</a:t>
            </a:r>
            <a:r>
              <a:rPr lang="en-US"/>
              <a:t> </a:t>
            </a:r>
            <a:r>
              <a:rPr lang="en-US" err="1"/>
              <a:t>batteriene</a:t>
            </a:r>
            <a:r>
              <a:rPr lang="en-US"/>
              <a:t> var </a:t>
            </a:r>
            <a:r>
              <a:rPr lang="en-US" err="1"/>
              <a:t>defekte</a:t>
            </a:r>
            <a:r>
              <a:rPr lang="en-US"/>
              <a:t>, </a:t>
            </a:r>
            <a:r>
              <a:rPr lang="en-US" err="1"/>
              <a:t>så</a:t>
            </a:r>
            <a:r>
              <a:rPr lang="en-US"/>
              <a:t> vi </a:t>
            </a:r>
            <a:r>
              <a:rPr lang="en-US" err="1"/>
              <a:t>byttet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helt</a:t>
            </a:r>
            <a:r>
              <a:rPr lang="en-US"/>
              <a:t> nye. Da </a:t>
            </a:r>
            <a:r>
              <a:rPr lang="en-US" err="1"/>
              <a:t>kan</a:t>
            </a:r>
            <a:r>
              <a:rPr lang="en-US"/>
              <a:t> vi </a:t>
            </a:r>
            <a:r>
              <a:rPr lang="en-US" err="1"/>
              <a:t>fritt</a:t>
            </a:r>
            <a:r>
              <a:rPr lang="en-US"/>
              <a:t> </a:t>
            </a:r>
            <a:r>
              <a:rPr lang="en-US" err="1"/>
              <a:t>kjøre</a:t>
            </a:r>
            <a:r>
              <a:rPr lang="en-US"/>
              <a:t> </a:t>
            </a:r>
            <a:r>
              <a:rPr lang="en-US" err="1"/>
              <a:t>roboten</a:t>
            </a:r>
            <a:r>
              <a:rPr lang="en-US"/>
              <a:t> </a:t>
            </a:r>
            <a:r>
              <a:rPr lang="en-US" err="1"/>
              <a:t>uten</a:t>
            </a:r>
            <a:r>
              <a:rPr lang="en-US"/>
              <a:t> å mate </a:t>
            </a:r>
            <a:r>
              <a:rPr lang="en-US" err="1"/>
              <a:t>være</a:t>
            </a:r>
            <a:r>
              <a:rPr lang="en-US"/>
              <a:t> </a:t>
            </a:r>
            <a:r>
              <a:rPr lang="en-US" err="1"/>
              <a:t>koblet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med </a:t>
            </a:r>
            <a:r>
              <a:rPr lang="en-US" err="1"/>
              <a:t>kabel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- </a:t>
            </a:r>
            <a:r>
              <a:rPr lang="en-US" err="1"/>
              <a:t>Generell</a:t>
            </a:r>
            <a:r>
              <a:rPr lang="en-US"/>
              <a:t> </a:t>
            </a:r>
            <a:r>
              <a:rPr lang="en-US" err="1"/>
              <a:t>dårlig</a:t>
            </a:r>
            <a:r>
              <a:rPr lang="en-US"/>
              <a:t> </a:t>
            </a:r>
            <a:r>
              <a:rPr lang="en-US" err="1"/>
              <a:t>koblig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roboten</a:t>
            </a:r>
            <a:r>
              <a:rPr lang="en-US"/>
              <a:t>. </a:t>
            </a:r>
            <a:r>
              <a:rPr lang="en-US" err="1"/>
              <a:t>Noen</a:t>
            </a:r>
            <a:r>
              <a:rPr lang="en-US"/>
              <a:t> </a:t>
            </a:r>
            <a:r>
              <a:rPr lang="en-US" err="1"/>
              <a:t>sensorer</a:t>
            </a:r>
            <a:r>
              <a:rPr lang="en-US"/>
              <a:t> var </a:t>
            </a:r>
            <a:r>
              <a:rPr lang="en-US" err="1"/>
              <a:t>koblet</a:t>
            </a:r>
            <a:r>
              <a:rPr lang="en-US"/>
              <a:t> </a:t>
            </a:r>
            <a:r>
              <a:rPr lang="en-US" err="1"/>
              <a:t>feil</a:t>
            </a:r>
            <a:r>
              <a:rPr lang="en-US"/>
              <a:t>, </a:t>
            </a:r>
            <a:r>
              <a:rPr lang="en-US" err="1"/>
              <a:t>vanskelig</a:t>
            </a:r>
            <a:r>
              <a:rPr lang="en-US"/>
              <a:t> å </a:t>
            </a:r>
            <a:r>
              <a:rPr lang="en-US" err="1"/>
              <a:t>feilsøke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grunn</a:t>
            </a:r>
            <a:r>
              <a:rPr lang="en-US"/>
              <a:t> av </a:t>
            </a:r>
            <a:r>
              <a:rPr lang="en-US" err="1"/>
              <a:t>dårlig</a:t>
            </a:r>
            <a:r>
              <a:rPr lang="en-US"/>
              <a:t> </a:t>
            </a:r>
            <a:r>
              <a:rPr lang="en-US" err="1"/>
              <a:t>merking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067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65A91592-01DD-C552-CB61-FD900ED07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CAD41813-F0AB-1C77-D8A0-F3EF4200DF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A3712B47-25BE-038A-9097-6644166328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Daniel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GANTT diagram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viser</a:t>
            </a:r>
            <a:r>
              <a:rPr lang="en-GB"/>
              <a:t> status per </a:t>
            </a:r>
            <a:r>
              <a:rPr lang="en-GB" err="1"/>
              <a:t>dags</a:t>
            </a:r>
            <a:r>
              <a:rPr lang="en-GB"/>
              <a:t> </a:t>
            </a:r>
            <a:r>
              <a:rPr lang="en-GB" err="1"/>
              <a:t>dato</a:t>
            </a:r>
            <a:r>
              <a:rPr lang="en-GB"/>
              <a:t>. </a:t>
            </a:r>
            <a:r>
              <a:rPr lang="en-GB" err="1"/>
              <a:t>Totalt</a:t>
            </a:r>
            <a:r>
              <a:rPr lang="en-GB"/>
              <a:t> sett ligger vi </a:t>
            </a:r>
            <a:r>
              <a:rPr lang="en-GB" err="1"/>
              <a:t>på</a:t>
            </a:r>
            <a:r>
              <a:rPr lang="en-GB"/>
              <a:t> 47%, men </a:t>
            </a:r>
            <a:r>
              <a:rPr lang="en-GB" err="1"/>
              <a:t>dette</a:t>
            </a:r>
            <a:r>
              <a:rPr lang="en-GB"/>
              <a:t> er bare </a:t>
            </a:r>
            <a:r>
              <a:rPr lang="en-GB" err="1"/>
              <a:t>av</a:t>
            </a:r>
            <a:r>
              <a:rPr lang="en-GB"/>
              <a:t> et estimate. </a:t>
            </a:r>
            <a:r>
              <a:rPr lang="en-GB" err="1"/>
              <a:t>Forprosjekt</a:t>
            </a:r>
            <a:r>
              <a:rPr lang="en-GB"/>
              <a:t> er 100%, </a:t>
            </a:r>
            <a:r>
              <a:rPr lang="en-GB" err="1"/>
              <a:t>grønn</a:t>
            </a:r>
            <a:r>
              <a:rPr lang="en-GB"/>
              <a:t> er </a:t>
            </a:r>
            <a:r>
              <a:rPr lang="en-GB" err="1"/>
              <a:t>forlesninger</a:t>
            </a:r>
            <a:r>
              <a:rPr lang="en-GB"/>
              <a:t> vi </a:t>
            </a:r>
            <a:r>
              <a:rPr lang="en-GB" err="1"/>
              <a:t>har</a:t>
            </a:r>
            <a:r>
              <a:rPr lang="en-GB"/>
              <a:t> I </a:t>
            </a:r>
            <a:r>
              <a:rPr lang="en-GB" err="1"/>
              <a:t>emnet</a:t>
            </a:r>
            <a:r>
              <a:rPr lang="en-GB"/>
              <a:t>, </a:t>
            </a:r>
            <a:r>
              <a:rPr lang="en-GB" err="1"/>
              <a:t>blått</a:t>
            </a:r>
            <a:r>
              <a:rPr lang="en-GB"/>
              <a:t> er hardware og </a:t>
            </a:r>
            <a:r>
              <a:rPr lang="en-GB" err="1"/>
              <a:t>teoretisk</a:t>
            </a:r>
            <a:r>
              <a:rPr lang="en-GB"/>
              <a:t>, </a:t>
            </a:r>
            <a:r>
              <a:rPr lang="en-GB" err="1"/>
              <a:t>rødt</a:t>
            </a:r>
            <a:r>
              <a:rPr lang="en-GB"/>
              <a:t> er software </a:t>
            </a:r>
            <a:r>
              <a:rPr lang="en-GB" err="1"/>
              <a:t>utvikling</a:t>
            </a:r>
            <a:r>
              <a:rPr lang="en-GB"/>
              <a:t>, </a:t>
            </a:r>
            <a:r>
              <a:rPr lang="en-GB" err="1"/>
              <a:t>brun</a:t>
            </a:r>
            <a:r>
              <a:rPr lang="en-GB"/>
              <a:t> er </a:t>
            </a:r>
            <a:r>
              <a:rPr lang="en-GB" err="1"/>
              <a:t>presentason</a:t>
            </a:r>
            <a:r>
              <a:rPr lang="en-GB"/>
              <a:t>, gul er </a:t>
            </a:r>
            <a:r>
              <a:rPr lang="en-GB" err="1"/>
              <a:t>rapportskriving</a:t>
            </a:r>
            <a:r>
              <a:rPr lang="en-GB"/>
              <a:t> og </a:t>
            </a:r>
            <a:r>
              <a:rPr lang="en-GB" err="1"/>
              <a:t>oransj</a:t>
            </a:r>
            <a:r>
              <a:rPr lang="en-GB"/>
              <a:t> er </a:t>
            </a:r>
            <a:r>
              <a:rPr lang="en-GB" err="1"/>
              <a:t>muntlig</a:t>
            </a:r>
            <a:r>
              <a:rPr lang="en-GB"/>
              <a:t> </a:t>
            </a:r>
            <a:r>
              <a:rPr lang="en-GB" err="1"/>
              <a:t>presentasjon</a:t>
            </a:r>
            <a:r>
              <a:rPr lang="en-GB"/>
              <a:t> med EXPO24.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783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Henrik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3F82F7D0-F6EF-C666-0754-BFBD1D36D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2358BBC3-36DE-A24C-407B-F5F1362617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087F9424-CDF1-58C7-FD2A-73814623D5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Daniel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8909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>
          <a:extLst>
            <a:ext uri="{FF2B5EF4-FFF2-40B4-BE49-F238E27FC236}">
              <a16:creationId xmlns:a16="http://schemas.microsoft.com/office/drawing/2014/main" id="{4317E511-5AE5-CC20-BF4A-FADFDB9E0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161ca7da69_2_7:notes">
            <a:extLst>
              <a:ext uri="{FF2B5EF4-FFF2-40B4-BE49-F238E27FC236}">
                <a16:creationId xmlns:a16="http://schemas.microsoft.com/office/drawing/2014/main" id="{B59AAEFB-E6AD-E016-3C4D-3B236F041C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161ca7da69_2_7:notes">
            <a:extLst>
              <a:ext uri="{FF2B5EF4-FFF2-40B4-BE49-F238E27FC236}">
                <a16:creationId xmlns:a16="http://schemas.microsoft.com/office/drawing/2014/main" id="{33A65F89-7093-B342-E926-12306DBCE7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812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Henrik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5899CB27-A083-E652-FF50-A54BCB7D1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8C0C8AC4-F9D9-4715-F4C4-ACB390FF7F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2A05BEB5-30F0-96B7-C32B-46CE5E0FA8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Henrik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3582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F31DB49E-4511-D519-0690-A01249660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2F779C91-70D8-A28C-1254-00CE97E17B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FF7F5A75-8A60-BC84-7DC4-E636306538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Nå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jeg</a:t>
            </a:r>
            <a:r>
              <a:rPr lang="en-GB"/>
              <a:t> </a:t>
            </a:r>
            <a:r>
              <a:rPr lang="en-GB" err="1"/>
              <a:t>snakke</a:t>
            </a:r>
            <a:r>
              <a:rPr lang="en-GB"/>
              <a:t> </a:t>
            </a:r>
            <a:r>
              <a:rPr lang="en-GB" err="1"/>
              <a:t>litt</a:t>
            </a:r>
            <a:r>
              <a:rPr lang="en-GB"/>
              <a:t> om </a:t>
            </a:r>
            <a:r>
              <a:rPr lang="en-GB" err="1"/>
              <a:t>roboten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vi </a:t>
            </a:r>
            <a:r>
              <a:rPr lang="en-GB" err="1"/>
              <a:t>bruker</a:t>
            </a:r>
            <a:r>
              <a:rPr lang="en-GB"/>
              <a:t> I </a:t>
            </a:r>
            <a:r>
              <a:rPr lang="en-GB" err="1"/>
              <a:t>prosjektet</a:t>
            </a:r>
            <a:r>
              <a:rPr lang="en-GB"/>
              <a:t> </a:t>
            </a:r>
            <a:r>
              <a:rPr lang="en-GB" err="1"/>
              <a:t>vår</a:t>
            </a:r>
            <a:r>
              <a:rPr lang="en-GB"/>
              <a:t>, </a:t>
            </a:r>
            <a:r>
              <a:rPr lang="en-GB" err="1"/>
              <a:t>som</a:t>
            </a:r>
            <a:r>
              <a:rPr lang="en-GB"/>
              <a:t> er Robotino 3. </a:t>
            </a:r>
            <a:r>
              <a:rPr lang="en-GB" err="1"/>
              <a:t>Jeg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snakke</a:t>
            </a:r>
            <a:r>
              <a:rPr lang="en-GB"/>
              <a:t> </a:t>
            </a:r>
            <a:r>
              <a:rPr lang="en-GB" err="1"/>
              <a:t>litt</a:t>
            </a:r>
            <a:r>
              <a:rPr lang="en-GB"/>
              <a:t> om Hardware </a:t>
            </a:r>
            <a:r>
              <a:rPr lang="en-GB" err="1"/>
              <a:t>biten</a:t>
            </a:r>
            <a:r>
              <a:rPr lang="en-GB"/>
              <a:t>, </a:t>
            </a:r>
            <a:r>
              <a:rPr lang="en-GB" err="1"/>
              <a:t>før</a:t>
            </a:r>
            <a:r>
              <a:rPr lang="en-GB"/>
              <a:t> Henrik tar </a:t>
            </a:r>
            <a:r>
              <a:rPr lang="en-GB" err="1"/>
              <a:t>til</a:t>
            </a:r>
            <a:r>
              <a:rPr lang="en-GB"/>
              <a:t> seg Software.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4720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AC285130-B919-B181-BCB8-6FB293AC5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E582E5D0-8AB8-86C7-9B9C-41C3308B8E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763277A5-EEEF-EDBA-1D38-348153E244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>
                <a:latin typeface="Mulish" panose="020B0604020202020204" charset="0"/>
              </a:rPr>
              <a:t>- </a:t>
            </a:r>
            <a:r>
              <a:rPr lang="nb-NO">
                <a:latin typeface="Mulish" panose="020B0604020202020204" charset="0"/>
              </a:rPr>
              <a:t>Kontrollenheten i Robotino består av en PCB-kontroller med innebygd PC og mikrokontroller.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Den </a:t>
            </a:r>
            <a:r>
              <a:rPr lang="en-US" err="1"/>
              <a:t>innebygde</a:t>
            </a:r>
            <a:r>
              <a:rPr lang="en-US"/>
              <a:t> PC-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Robotino </a:t>
            </a:r>
            <a:r>
              <a:rPr lang="en-US" err="1"/>
              <a:t>kontrollerer</a:t>
            </a:r>
            <a:r>
              <a:rPr lang="en-US"/>
              <a:t> det mobile robot </a:t>
            </a:r>
            <a:r>
              <a:rPr lang="en-US" err="1"/>
              <a:t>systemet</a:t>
            </a:r>
            <a:r>
              <a:rPr lang="en-US"/>
              <a:t>.</a:t>
            </a:r>
            <a:br>
              <a:rPr lang="en-US"/>
            </a:br>
            <a:r>
              <a:rPr lang="en-US"/>
              <a:t>- </a:t>
            </a:r>
            <a:r>
              <a:rPr lang="en-US" err="1"/>
              <a:t>Mikrokontrolleren</a:t>
            </a:r>
            <a:r>
              <a:rPr lang="en-US"/>
              <a:t> </a:t>
            </a:r>
            <a:r>
              <a:rPr lang="en-US" err="1"/>
              <a:t>overvåker</a:t>
            </a:r>
            <a:r>
              <a:rPr lang="en-US"/>
              <a:t> </a:t>
            </a:r>
            <a:r>
              <a:rPr lang="en-US" err="1"/>
              <a:t>forsynings</a:t>
            </a:r>
            <a:r>
              <a:rPr lang="en-US"/>
              <a:t> </a:t>
            </a:r>
            <a:r>
              <a:rPr lang="en-US" err="1"/>
              <a:t>spenningen</a:t>
            </a:r>
            <a:r>
              <a:rPr lang="en-US"/>
              <a:t>, </a:t>
            </a:r>
            <a:r>
              <a:rPr lang="en-US" err="1"/>
              <a:t>styrer</a:t>
            </a:r>
            <a:r>
              <a:rPr lang="en-US"/>
              <a:t> </a:t>
            </a:r>
            <a:r>
              <a:rPr lang="en-US" err="1"/>
              <a:t>motoren</a:t>
            </a:r>
            <a:r>
              <a:rPr lang="en-US"/>
              <a:t> og </a:t>
            </a:r>
            <a:r>
              <a:rPr lang="en-US" err="1"/>
              <a:t>administrerer</a:t>
            </a:r>
            <a:r>
              <a:rPr lang="en-US"/>
              <a:t> de </a:t>
            </a:r>
            <a:r>
              <a:rPr lang="en-US" err="1"/>
              <a:t>digitale</a:t>
            </a:r>
            <a:r>
              <a:rPr lang="en-US"/>
              <a:t> og </a:t>
            </a:r>
            <a:r>
              <a:rPr lang="en-US" err="1"/>
              <a:t>analoge</a:t>
            </a:r>
            <a:r>
              <a:rPr lang="en-US"/>
              <a:t> </a:t>
            </a:r>
            <a:r>
              <a:rPr lang="en-US" err="1"/>
              <a:t>inngangene</a:t>
            </a:r>
            <a:r>
              <a:rPr lang="en-US"/>
              <a:t> og </a:t>
            </a:r>
            <a:r>
              <a:rPr lang="en-US" err="1"/>
              <a:t>utgangene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Robotino.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662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D289B5FA-B3D4-22D6-5199-2BE46DF42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78E4D276-FE24-DCA5-28CF-047C2F6D80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65C26EBD-D0F3-62FA-BB0C-972B5248A2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- 3 omnidrive hjul med hver sin motor. Holonom, beveger seg i alle retninger og rotasjon på et fast punkt. </a:t>
            </a:r>
            <a:br>
              <a:rPr lang="nb-NO"/>
            </a:br>
            <a:r>
              <a:rPr lang="nb-NO"/>
              <a:t>- Hver av motorene i Robotino har en inkrementell encoder. Hastighetsregulering og posisjonsbestemmelse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- Robotino har et girsystem på 32:1. Girsystemet gjør det mulig å operere det mobile systemet svært nøyaktig ved minimale hastigheter.</a:t>
            </a:r>
          </a:p>
        </p:txBody>
      </p:sp>
    </p:spTree>
    <p:extLst>
      <p:ext uri="{BB962C8B-B14F-4D97-AF65-F5344CB8AC3E}">
        <p14:creationId xmlns:p14="http://schemas.microsoft.com/office/powerpoint/2010/main" val="1934423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355476D8-5488-E5EB-97B5-1E69FD14C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C5811BC4-A06E-84E0-1D18-C68152AD74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471FC77F-66CF-31B7-2E99-7576769612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</a:t>
            </a:r>
            <a:r>
              <a:rPr lang="nb-NO"/>
              <a:t>Ytterligere moduler kan monteres på tårnet, som for eksempel gjør det mulig å samhandle med MPS-stasjonene.</a:t>
            </a: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Dette </a:t>
            </a:r>
            <a:r>
              <a:rPr lang="en-GB" err="1"/>
              <a:t>segmentet</a:t>
            </a:r>
            <a:r>
              <a:rPr lang="en-GB"/>
              <a:t> </a:t>
            </a:r>
            <a:r>
              <a:rPr lang="en-GB" err="1"/>
              <a:t>tilbyr</a:t>
            </a:r>
            <a:r>
              <a:rPr lang="en-GB"/>
              <a:t> </a:t>
            </a:r>
            <a:r>
              <a:rPr lang="en-GB" err="1"/>
              <a:t>monteringsalternativer</a:t>
            </a:r>
            <a:r>
              <a:rPr lang="en-GB"/>
              <a:t> for </a:t>
            </a:r>
            <a:r>
              <a:rPr lang="en-GB" err="1"/>
              <a:t>ulike</a:t>
            </a:r>
            <a:r>
              <a:rPr lang="en-GB"/>
              <a:t> </a:t>
            </a:r>
            <a:r>
              <a:rPr lang="en-GB" err="1"/>
              <a:t>sensorer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ferdige</a:t>
            </a:r>
            <a:r>
              <a:rPr lang="en-GB"/>
              <a:t> </a:t>
            </a:r>
            <a:r>
              <a:rPr lang="en-GB" err="1"/>
              <a:t>moduler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Robotino.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</a:t>
            </a:r>
            <a:r>
              <a:rPr lang="nb-NO"/>
              <a:t>Den elektriske gripperen er fullstendig integrert i Robotino-plattformen, så det er ikke nødvendig å overvåke kollisjoner med gripperen under kjøring. Gripperen gjenkjenner arbeidsstykker mellom gripperkjevene ved hjelp av en integrert lysbarriere. En glide er integrert for å plukke opp et arbeidsstykke fra en støttende overflate, Robotino signaliserer den optimale posisjonen for gripeprosessen. Endeposisjonene til gripperen kontrolleres ved å evaluere motorstrømmen.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0899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9D25999F-D0BB-EC34-974C-363D9CCD4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>
            <a:extLst>
              <a:ext uri="{FF2B5EF4-FFF2-40B4-BE49-F238E27FC236}">
                <a16:creationId xmlns:a16="http://schemas.microsoft.com/office/drawing/2014/main" id="{CCEA5C7D-E2F3-150D-0BBA-1ECF7DD06A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>
            <a:extLst>
              <a:ext uri="{FF2B5EF4-FFF2-40B4-BE49-F238E27FC236}">
                <a16:creationId xmlns:a16="http://schemas.microsoft.com/office/drawing/2014/main" id="{9A5F4094-060A-6230-7B5D-6E4AD0A560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nb-NO"/>
              <a:t>Infrarød - 9 Sensorer: Hinderdetekesjon, avstandregulering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nb-NO"/>
              <a:t>Bumper – Stopper bevegelse med kollisjon: Unngå skader på roboten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nb-NO"/>
              <a:t>Kamera: objektgjenkjenning, for eksempel fargegjenkjenning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nb-NO"/>
              <a:t>Gyroskop – øker posisjonsnøyaktighet, orientsendring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nb-NO"/>
              <a:t>Oppdager metalliske objekter: presis posisjonering av metallkomponenter. Banekontroll på roboten. Metallisk teip på gulvet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nb-NO"/>
              <a:t>Optisk sensor – Oppdager overflater og farger: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nb-NO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62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09200" y="1424875"/>
            <a:ext cx="5925600" cy="207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609200" y="3573775"/>
            <a:ext cx="59427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579950" y="1854500"/>
            <a:ext cx="360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959250" y="1854500"/>
            <a:ext cx="118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59250" y="2939075"/>
            <a:ext cx="5225400" cy="44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8761325" y="2079300"/>
            <a:ext cx="0" cy="984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0" name="Google Shape;20;p3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" name="Google Shape;21;p3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" name="Google Shape;25;p3"/>
          <p:cNvCxnSpPr/>
          <p:nvPr/>
        </p:nvCxnSpPr>
        <p:spPr>
          <a:xfrm rot="10800000">
            <a:off x="394350" y="2079300"/>
            <a:ext cx="0" cy="984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720000" y="1413525"/>
            <a:ext cx="42948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"/>
          </p:nvPr>
        </p:nvSpPr>
        <p:spPr>
          <a:xfrm>
            <a:off x="713225" y="2018125"/>
            <a:ext cx="2426100" cy="53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2"/>
          </p:nvPr>
        </p:nvSpPr>
        <p:spPr>
          <a:xfrm>
            <a:off x="713225" y="3870728"/>
            <a:ext cx="2426100" cy="53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3"/>
          </p:nvPr>
        </p:nvSpPr>
        <p:spPr>
          <a:xfrm>
            <a:off x="3359125" y="3870725"/>
            <a:ext cx="2426100" cy="53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4"/>
          </p:nvPr>
        </p:nvSpPr>
        <p:spPr>
          <a:xfrm>
            <a:off x="3359125" y="2018025"/>
            <a:ext cx="2426100" cy="53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1141288"/>
            <a:ext cx="656100" cy="4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6" hasCustomPrompt="1"/>
          </p:nvPr>
        </p:nvSpPr>
        <p:spPr>
          <a:xfrm>
            <a:off x="3359125" y="2994063"/>
            <a:ext cx="656100" cy="43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2994063"/>
            <a:ext cx="656100" cy="43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8" hasCustomPrompt="1"/>
          </p:nvPr>
        </p:nvSpPr>
        <p:spPr>
          <a:xfrm>
            <a:off x="3359125" y="1142055"/>
            <a:ext cx="656100" cy="4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9"/>
          </p:nvPr>
        </p:nvSpPr>
        <p:spPr>
          <a:xfrm>
            <a:off x="5997638" y="3870725"/>
            <a:ext cx="2426100" cy="53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3"/>
          </p:nvPr>
        </p:nvSpPr>
        <p:spPr>
          <a:xfrm>
            <a:off x="5997638" y="2018025"/>
            <a:ext cx="2426100" cy="53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4" hasCustomPrompt="1"/>
          </p:nvPr>
        </p:nvSpPr>
        <p:spPr>
          <a:xfrm>
            <a:off x="5997638" y="2994063"/>
            <a:ext cx="656100" cy="43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7638" y="1142055"/>
            <a:ext cx="656100" cy="4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6"/>
          </p:nvPr>
        </p:nvSpPr>
        <p:spPr>
          <a:xfrm>
            <a:off x="713225" y="1594575"/>
            <a:ext cx="2423100" cy="4389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7"/>
          </p:nvPr>
        </p:nvSpPr>
        <p:spPr>
          <a:xfrm>
            <a:off x="713225" y="3447136"/>
            <a:ext cx="2423100" cy="4284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8"/>
          </p:nvPr>
        </p:nvSpPr>
        <p:spPr>
          <a:xfrm>
            <a:off x="3359125" y="3447125"/>
            <a:ext cx="2423100" cy="4284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9"/>
          </p:nvPr>
        </p:nvSpPr>
        <p:spPr>
          <a:xfrm>
            <a:off x="3359125" y="1594575"/>
            <a:ext cx="2423100" cy="4389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20"/>
          </p:nvPr>
        </p:nvSpPr>
        <p:spPr>
          <a:xfrm>
            <a:off x="5997638" y="3447125"/>
            <a:ext cx="2423100" cy="4284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21"/>
          </p:nvPr>
        </p:nvSpPr>
        <p:spPr>
          <a:xfrm>
            <a:off x="5997638" y="1594575"/>
            <a:ext cx="2423100" cy="4389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116" name="Google Shape;116;p13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17" name="Google Shape;117;p13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8" name="Google Shape;118;p13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9" name="Google Shape;119;p13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0" name="Google Shape;120;p13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1" name="Google Shape;121;p13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0" name="Google Shape;170;p18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71" name="Google Shape;171;p18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2" name="Google Shape;172;p18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3" name="Google Shape;173;p18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74" name="Google Shape;174;p18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5" name="Google Shape;175;p18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76" name="Google Shape;17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subTitle" idx="1"/>
          </p:nvPr>
        </p:nvSpPr>
        <p:spPr>
          <a:xfrm>
            <a:off x="720025" y="1610942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8"/>
          <p:cNvSpPr txBox="1">
            <a:spLocks noGrp="1"/>
          </p:cNvSpPr>
          <p:nvPr>
            <p:ph type="subTitle" idx="2"/>
          </p:nvPr>
        </p:nvSpPr>
        <p:spPr>
          <a:xfrm>
            <a:off x="720025" y="2731125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3"/>
          </p:nvPr>
        </p:nvSpPr>
        <p:spPr>
          <a:xfrm>
            <a:off x="720025" y="3851625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4"/>
          </p:nvPr>
        </p:nvSpPr>
        <p:spPr>
          <a:xfrm>
            <a:off x="720025" y="1241274"/>
            <a:ext cx="7704000" cy="3936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5"/>
          </p:nvPr>
        </p:nvSpPr>
        <p:spPr>
          <a:xfrm>
            <a:off x="720025" y="2350125"/>
            <a:ext cx="7704000" cy="3936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6"/>
          </p:nvPr>
        </p:nvSpPr>
        <p:spPr>
          <a:xfrm>
            <a:off x="720025" y="3470625"/>
            <a:ext cx="7704000" cy="3936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2" name="Google Shape;262;p24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3" name="Google Shape;263;p24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4" name="Google Shape;264;p24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65" name="Google Shape;265;p24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6" name="Google Shape;266;p24"/>
          <p:cNvSpPr txBox="1">
            <a:spLocks noGrp="1"/>
          </p:cNvSpPr>
          <p:nvPr>
            <p:ph type="sldNum" idx="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lt1"/>
                </a:solidFill>
              </a:defRPr>
            </a:lvl1pPr>
            <a:lvl2pPr lvl="1" algn="ctr" rtl="0">
              <a:buNone/>
              <a:defRPr>
                <a:solidFill>
                  <a:schemeClr val="lt1"/>
                </a:solidFill>
              </a:defRPr>
            </a:lvl2pPr>
            <a:lvl3pPr lvl="2" algn="ctr" rtl="0">
              <a:buNone/>
              <a:defRPr>
                <a:solidFill>
                  <a:schemeClr val="lt1"/>
                </a:solidFill>
              </a:defRPr>
            </a:lvl3pPr>
            <a:lvl4pPr lvl="3" algn="ctr" rtl="0">
              <a:buNone/>
              <a:defRPr>
                <a:solidFill>
                  <a:schemeClr val="lt1"/>
                </a:solidFill>
              </a:defRPr>
            </a:lvl4pPr>
            <a:lvl5pPr lvl="4" algn="ctr" rtl="0">
              <a:buNone/>
              <a:defRPr>
                <a:solidFill>
                  <a:schemeClr val="lt1"/>
                </a:solidFill>
              </a:defRPr>
            </a:lvl5pPr>
            <a:lvl6pPr lvl="5" algn="ctr" rtl="0">
              <a:buNone/>
              <a:defRPr>
                <a:solidFill>
                  <a:schemeClr val="lt1"/>
                </a:solidFill>
              </a:defRPr>
            </a:lvl6pPr>
            <a:lvl7pPr lvl="6" algn="ctr" rtl="0">
              <a:buNone/>
              <a:defRPr>
                <a:solidFill>
                  <a:schemeClr val="lt1"/>
                </a:solidFill>
              </a:defRPr>
            </a:lvl7pPr>
            <a:lvl8pPr lvl="7" algn="ctr" rtl="0">
              <a:buNone/>
              <a:defRPr>
                <a:solidFill>
                  <a:schemeClr val="lt1"/>
                </a:solidFill>
              </a:defRPr>
            </a:lvl8pPr>
            <a:lvl9pPr lvl="8" algn="ctr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7" name="Google Shape;267;p24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0" name="Google Shape;270;p25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1" name="Google Shape;271;p25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72" name="Google Shape;272;p25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3" name="Google Shape;273;p25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4" name="Google Shape;274;p25"/>
          <p:cNvCxnSpPr/>
          <p:nvPr/>
        </p:nvCxnSpPr>
        <p:spPr>
          <a:xfrm rot="10800000" flipH="1">
            <a:off x="347659" y="4749851"/>
            <a:ext cx="8448600" cy="33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■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■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sh"/>
              <a:buChar char="■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4" r:id="rId6"/>
    <p:sldLayoutId id="2147483670" r:id="rId7"/>
    <p:sldLayoutId id="214748367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2.mp4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9.png"/><Relationship Id="rId5" Type="http://schemas.microsoft.com/office/2007/relationships/media" Target="../media/media3.mp4"/><Relationship Id="rId10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 txBox="1">
            <a:spLocks noGrp="1"/>
          </p:cNvSpPr>
          <p:nvPr>
            <p:ph type="ctrTitle"/>
          </p:nvPr>
        </p:nvSpPr>
        <p:spPr>
          <a:xfrm>
            <a:off x="1617700" y="1494475"/>
            <a:ext cx="5925600" cy="20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Fagskolen Robotino</a:t>
            </a:r>
            <a:br>
              <a:rPr lang="en-US" sz="4400"/>
            </a:br>
            <a:r>
              <a:rPr lang="en-US" sz="5400"/>
              <a:t> </a:t>
            </a:r>
            <a:r>
              <a:rPr lang="en-US" sz="4400">
                <a:solidFill>
                  <a:schemeClr val="dk2"/>
                </a:solidFill>
              </a:rPr>
              <a:t>BO24EB-09</a:t>
            </a:r>
            <a:endParaRPr lang="en-US" sz="5900">
              <a:solidFill>
                <a:schemeClr val="dk2"/>
              </a:solidFill>
            </a:endParaRPr>
          </a:p>
        </p:txBody>
      </p:sp>
      <p:cxnSp>
        <p:nvCxnSpPr>
          <p:cNvPr id="287" name="Google Shape;287;p29"/>
          <p:cNvCxnSpPr/>
          <p:nvPr/>
        </p:nvCxnSpPr>
        <p:spPr>
          <a:xfrm rot="10800000" flipH="1">
            <a:off x="1600600" y="2544888"/>
            <a:ext cx="5942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88" name="Google Shape;288;p29"/>
          <p:cNvCxnSpPr/>
          <p:nvPr/>
        </p:nvCxnSpPr>
        <p:spPr>
          <a:xfrm rot="10800000" flipH="1">
            <a:off x="1600600" y="1382575"/>
            <a:ext cx="5942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89" name="Google Shape;289;p29"/>
          <p:cNvSpPr/>
          <p:nvPr/>
        </p:nvSpPr>
        <p:spPr>
          <a:xfrm>
            <a:off x="1498000" y="1828250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9"/>
          <p:cNvSpPr/>
          <p:nvPr/>
        </p:nvSpPr>
        <p:spPr>
          <a:xfrm>
            <a:off x="7423600" y="1866414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30;p32">
            <a:extLst>
              <a:ext uri="{FF2B5EF4-FFF2-40B4-BE49-F238E27FC236}">
                <a16:creationId xmlns:a16="http://schemas.microsoft.com/office/drawing/2014/main" id="{B02869A8-972C-00AC-FFA5-669AE257E47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58177" y="3604313"/>
            <a:ext cx="52254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Daniel Sortland &amp; Henrik Eikefet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62BAF482-A6E2-A397-C999-54E44C657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D5812CCE-782C-C7D6-C4A0-23862A6D65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5AB27C74-E722-B05C-BC38-2CCAA438186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F48F1-7CAE-BCE3-47F8-36FBDBC1D82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720025" y="1241274"/>
            <a:ext cx="1508825" cy="393600"/>
          </a:xfrm>
        </p:spPr>
        <p:txBody>
          <a:bodyPr/>
          <a:lstStyle/>
          <a:p>
            <a:r>
              <a:rPr lang="en-US"/>
              <a:t>I/O </a:t>
            </a:r>
            <a:r>
              <a:rPr lang="en-US" err="1"/>
              <a:t>tabell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A2B21-05E9-542C-C57F-27654D9FB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704022"/>
            <a:ext cx="3377565" cy="261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5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A22E167B-D901-90D2-6A8C-0DE8EC3FC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2923B01C-C2ED-0E59-0E9E-29BC54A76A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 Interface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E41651D8-A4BD-C015-7626-ADC8D77BA5C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AE8581F-86B3-B9EA-C22B-87B3F76B4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02" y="1049655"/>
            <a:ext cx="4249033" cy="304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07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847B03A5-A622-74B3-0138-0970FF7D3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17818F03-4529-4F14-CE3F-0805E91C9A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7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Simulering &amp; Programmering</a:t>
            </a:r>
            <a:endParaRPr/>
          </a:p>
        </p:txBody>
      </p:sp>
      <p:sp>
        <p:nvSpPr>
          <p:cNvPr id="345" name="Google Shape;345;p33">
            <a:extLst>
              <a:ext uri="{FF2B5EF4-FFF2-40B4-BE49-F238E27FC236}">
                <a16:creationId xmlns:a16="http://schemas.microsoft.com/office/drawing/2014/main" id="{02C73E39-8B6F-30E7-D460-BD738461E4B0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720025" y="1241274"/>
            <a:ext cx="202698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Robotino SIM</a:t>
            </a:r>
            <a:endParaRPr/>
          </a:p>
        </p:txBody>
      </p:sp>
      <p:sp>
        <p:nvSpPr>
          <p:cNvPr id="346" name="Google Shape;346;p33">
            <a:extLst>
              <a:ext uri="{FF2B5EF4-FFF2-40B4-BE49-F238E27FC236}">
                <a16:creationId xmlns:a16="http://schemas.microsoft.com/office/drawing/2014/main" id="{11FED446-DFA1-A39A-8108-5061274A181C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719975" y="2374950"/>
            <a:ext cx="325383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Robot Operating System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000C9DA8-96CE-7839-5CC0-6957AB04107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Google Shape;345;p33">
            <a:extLst>
              <a:ext uri="{FF2B5EF4-FFF2-40B4-BE49-F238E27FC236}">
                <a16:creationId xmlns:a16="http://schemas.microsoft.com/office/drawing/2014/main" id="{E7B1F134-7890-1BF3-BC73-D3DC6EF5EEC6}"/>
              </a:ext>
            </a:extLst>
          </p:cNvPr>
          <p:cNvSpPr txBox="1">
            <a:spLocks/>
          </p:cNvSpPr>
          <p:nvPr/>
        </p:nvSpPr>
        <p:spPr>
          <a:xfrm>
            <a:off x="719975" y="1810135"/>
            <a:ext cx="2026985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Robotino View</a:t>
            </a:r>
          </a:p>
        </p:txBody>
      </p:sp>
      <p:sp>
        <p:nvSpPr>
          <p:cNvPr id="3" name="Google Shape;346;p33">
            <a:extLst>
              <a:ext uri="{FF2B5EF4-FFF2-40B4-BE49-F238E27FC236}">
                <a16:creationId xmlns:a16="http://schemas.microsoft.com/office/drawing/2014/main" id="{55BCA8CB-16B4-05B4-928D-AA8AED3F97CF}"/>
              </a:ext>
            </a:extLst>
          </p:cNvPr>
          <p:cNvSpPr txBox="1">
            <a:spLocks/>
          </p:cNvSpPr>
          <p:nvPr/>
        </p:nvSpPr>
        <p:spPr>
          <a:xfrm>
            <a:off x="719975" y="2939765"/>
            <a:ext cx="1124065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Python</a:t>
            </a:r>
          </a:p>
        </p:txBody>
      </p:sp>
      <p:sp>
        <p:nvSpPr>
          <p:cNvPr id="4" name="Google Shape;347;p33">
            <a:extLst>
              <a:ext uri="{FF2B5EF4-FFF2-40B4-BE49-F238E27FC236}">
                <a16:creationId xmlns:a16="http://schemas.microsoft.com/office/drawing/2014/main" id="{DDBF5172-E465-D66F-D66C-47ACEDC96B63}"/>
              </a:ext>
            </a:extLst>
          </p:cNvPr>
          <p:cNvSpPr txBox="1">
            <a:spLocks/>
          </p:cNvSpPr>
          <p:nvPr/>
        </p:nvSpPr>
        <p:spPr>
          <a:xfrm>
            <a:off x="719975" y="3508626"/>
            <a:ext cx="2236585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Matlab/Simulink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FEC80-3BA8-2806-20CF-334C8C4A4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959" y="1240947"/>
            <a:ext cx="4885151" cy="274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93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41865B50-5764-C4B4-29AF-E44F84C2D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95CD9BB9-DB46-188C-8A28-2D9621E5EF0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" name="Obstacle avoid">
            <a:hlinkClick r:id="" action="ppaction://media"/>
            <a:extLst>
              <a:ext uri="{FF2B5EF4-FFF2-40B4-BE49-F238E27FC236}">
                <a16:creationId xmlns:a16="http://schemas.microsoft.com/office/drawing/2014/main" id="{BCEEADC7-D8C6-625C-8B61-3E3B69CB6B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733" y="1047425"/>
            <a:ext cx="2000490" cy="3555450"/>
          </a:xfrm>
          <a:prstGeom prst="rect">
            <a:avLst/>
          </a:prstGeom>
        </p:spPr>
      </p:pic>
      <p:sp>
        <p:nvSpPr>
          <p:cNvPr id="5" name="Google Shape;341;p33">
            <a:extLst>
              <a:ext uri="{FF2B5EF4-FFF2-40B4-BE49-F238E27FC236}">
                <a16:creationId xmlns:a16="http://schemas.microsoft.com/office/drawing/2014/main" id="{1759055A-E840-CBCB-7474-5F5C3920A7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04 - Resultater</a:t>
            </a:r>
            <a:endParaRPr/>
          </a:p>
        </p:txBody>
      </p:sp>
      <p:pic>
        <p:nvPicPr>
          <p:cNvPr id="8" name="Farge">
            <a:hlinkClick r:id="" action="ppaction://media"/>
            <a:extLst>
              <a:ext uri="{FF2B5EF4-FFF2-40B4-BE49-F238E27FC236}">
                <a16:creationId xmlns:a16="http://schemas.microsoft.com/office/drawing/2014/main" id="{DE217FB3-11B6-9ABC-27D2-371691DE162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71755" y="1042133"/>
            <a:ext cx="2000489" cy="3555449"/>
          </a:xfrm>
          <a:prstGeom prst="rect">
            <a:avLst/>
          </a:prstGeom>
        </p:spPr>
      </p:pic>
      <p:pic>
        <p:nvPicPr>
          <p:cNvPr id="9" name="Vegg 90 grader">
            <a:hlinkClick r:id="" action="ppaction://media"/>
            <a:extLst>
              <a:ext uri="{FF2B5EF4-FFF2-40B4-BE49-F238E27FC236}">
                <a16:creationId xmlns:a16="http://schemas.microsoft.com/office/drawing/2014/main" id="{86ADA748-4912-32E7-E047-93FBD2DA8D5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1578" y="1042133"/>
            <a:ext cx="2000489" cy="355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209EFB86-5DE9-DF78-3337-F11322D13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FC962C4F-8762-E0A7-CE15-3F092DBDFC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Robotino SIM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09FA35BD-8596-B096-B77A-A62566E2F39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" name="Color approach">
            <a:hlinkClick r:id="" action="ppaction://media"/>
            <a:extLst>
              <a:ext uri="{FF2B5EF4-FFF2-40B4-BE49-F238E27FC236}">
                <a16:creationId xmlns:a16="http://schemas.microsoft.com/office/drawing/2014/main" id="{56C21041-6C37-843A-C0B5-09C93A7B7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000" y="1017725"/>
            <a:ext cx="6400890" cy="36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B0DBAF96-DB1E-507A-C39E-8FF2517CA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169EEE19-4D79-ECB7-8DC3-00241823D1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Kinematisk</a:t>
            </a:r>
            <a:r>
              <a:rPr lang="en-US"/>
              <a:t> </a:t>
            </a:r>
            <a:r>
              <a:rPr lang="en-US" err="1"/>
              <a:t>modell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A7EAADF1-E899-F355-5E39-126B0B7DCE1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274AC-67F7-324D-29D1-093042588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25" y="1325483"/>
            <a:ext cx="3554512" cy="3022001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73EB2EF-80E6-685E-97E2-A719D8E1392F}"/>
              </a:ext>
            </a:extLst>
          </p:cNvPr>
          <p:cNvSpPr/>
          <p:nvPr/>
        </p:nvSpPr>
        <p:spPr>
          <a:xfrm>
            <a:off x="4483989" y="2891310"/>
            <a:ext cx="323850" cy="1762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426CD-A8BB-FAE5-8791-74A78DE36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273" y="1323975"/>
            <a:ext cx="3433215" cy="302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72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2B1BC2-9938-A7EA-AE53-446B2303E9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6F94B-76E6-B568-0372-B02FAD6A4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07" y="604837"/>
            <a:ext cx="3453949" cy="39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4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BA103288-C9AF-024E-54C8-B11B40B02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D119BF49-0C33-29E3-6D84-D10C51402A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EADC1-FE33-4711-572A-340B74478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222724"/>
            <a:ext cx="3781425" cy="65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F58ADB-50CF-30DB-0B2F-B628D2606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3" y="2557463"/>
            <a:ext cx="1557338" cy="1905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C0D29FFD-2A53-AF27-CA4D-FD6A43F0A218}"/>
              </a:ext>
            </a:extLst>
          </p:cNvPr>
          <p:cNvSpPr/>
          <p:nvPr/>
        </p:nvSpPr>
        <p:spPr>
          <a:xfrm>
            <a:off x="4984052" y="2476972"/>
            <a:ext cx="323850" cy="1762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B3A544-9516-3336-E4D6-8FB7AA9CB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850" y="3224212"/>
            <a:ext cx="1847850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A789A-DAD6-5F1A-A8BA-332C7E367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375" y="2228850"/>
            <a:ext cx="914400" cy="68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BA807-D960-3872-AB9C-3C3382FC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950" y="1176338"/>
            <a:ext cx="2209800" cy="742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9AC377-4985-D024-BE94-799F716BA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75" y="3205163"/>
            <a:ext cx="31432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37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9E9A4F-3E2D-82AF-86EA-7EF9559B18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403A02-997C-20B8-6E45-2F954F5FD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3" y="519113"/>
            <a:ext cx="742950" cy="17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EBB5A8-0659-339F-B5DD-A4E47335A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8" y="1638300"/>
            <a:ext cx="3609975" cy="742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6F209B-5777-850D-8723-11FDB520B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8" y="2714625"/>
            <a:ext cx="3609975" cy="742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B9142F-E10D-A2D5-65EF-B3F379076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905" y="519113"/>
            <a:ext cx="4422865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38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5E9E7625-426F-7B08-9753-80E38E980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3110609E-441C-9E83-84A1-9FEF440FE9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E7FD8BCF-4619-3962-257F-33C7A8E75D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7" name="Picture 6" descr="A red round object with a round base&#10;&#10;Description automatically generated">
            <a:extLst>
              <a:ext uri="{FF2B5EF4-FFF2-40B4-BE49-F238E27FC236}">
                <a16:creationId xmlns:a16="http://schemas.microsoft.com/office/drawing/2014/main" id="{D322586B-0E87-B440-A183-511BC8974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262" y="1200150"/>
            <a:ext cx="2290717" cy="2668468"/>
          </a:xfrm>
          <a:prstGeom prst="rect">
            <a:avLst/>
          </a:prstGeom>
        </p:spPr>
      </p:pic>
      <p:pic>
        <p:nvPicPr>
          <p:cNvPr id="9" name="Picture 8" descr="A video game of people in a room with cones&#10;&#10;Description automatically generated">
            <a:extLst>
              <a:ext uri="{FF2B5EF4-FFF2-40B4-BE49-F238E27FC236}">
                <a16:creationId xmlns:a16="http://schemas.microsoft.com/office/drawing/2014/main" id="{F0F4BE54-E4BD-A0B4-2D65-E25BD371A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770" y="1200150"/>
            <a:ext cx="3807100" cy="2668570"/>
          </a:xfrm>
          <a:prstGeom prst="rect">
            <a:avLst/>
          </a:prstGeom>
        </p:spPr>
      </p:pic>
      <p:sp>
        <p:nvSpPr>
          <p:cNvPr id="10" name="Google Shape;345;p33">
            <a:extLst>
              <a:ext uri="{FF2B5EF4-FFF2-40B4-BE49-F238E27FC236}">
                <a16:creationId xmlns:a16="http://schemas.microsoft.com/office/drawing/2014/main" id="{A75CC80E-422E-F281-FBA9-A31CD25CF43E}"/>
              </a:ext>
            </a:extLst>
          </p:cNvPr>
          <p:cNvSpPr txBox="1">
            <a:spLocks/>
          </p:cNvSpPr>
          <p:nvPr/>
        </p:nvSpPr>
        <p:spPr>
          <a:xfrm>
            <a:off x="720025" y="1241274"/>
            <a:ext cx="743015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RViz</a:t>
            </a:r>
          </a:p>
        </p:txBody>
      </p:sp>
      <p:sp>
        <p:nvSpPr>
          <p:cNvPr id="11" name="Google Shape;345;p33">
            <a:extLst>
              <a:ext uri="{FF2B5EF4-FFF2-40B4-BE49-F238E27FC236}">
                <a16:creationId xmlns:a16="http://schemas.microsoft.com/office/drawing/2014/main" id="{2A803067-6B3A-039D-E8ED-832E73D124CD}"/>
              </a:ext>
            </a:extLst>
          </p:cNvPr>
          <p:cNvSpPr txBox="1">
            <a:spLocks/>
          </p:cNvSpPr>
          <p:nvPr/>
        </p:nvSpPr>
        <p:spPr>
          <a:xfrm>
            <a:off x="720001" y="1778484"/>
            <a:ext cx="1135470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Gazebo</a:t>
            </a:r>
          </a:p>
        </p:txBody>
      </p:sp>
    </p:spTree>
    <p:extLst>
      <p:ext uri="{BB962C8B-B14F-4D97-AF65-F5344CB8AC3E}">
        <p14:creationId xmlns:p14="http://schemas.microsoft.com/office/powerpoint/2010/main" val="3720463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Innholdsliste</a:t>
            </a:r>
            <a:endParaRPr/>
          </a:p>
        </p:txBody>
      </p:sp>
      <p:sp>
        <p:nvSpPr>
          <p:cNvPr id="306" name="Google Shape;306;p31"/>
          <p:cNvSpPr txBox="1">
            <a:spLocks noGrp="1"/>
          </p:cNvSpPr>
          <p:nvPr>
            <p:ph type="subTitle" idx="3"/>
          </p:nvPr>
        </p:nvSpPr>
        <p:spPr>
          <a:xfrm>
            <a:off x="3411853" y="3753058"/>
            <a:ext cx="2426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Hva</a:t>
            </a:r>
            <a:r>
              <a:rPr lang="en-US"/>
              <a:t> vi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oppnådd</a:t>
            </a:r>
            <a:r>
              <a:rPr lang="en-US"/>
              <a:t> </a:t>
            </a:r>
            <a:r>
              <a:rPr lang="en-US" err="1"/>
              <a:t>så</a:t>
            </a:r>
            <a:r>
              <a:rPr lang="en-US"/>
              <a:t> </a:t>
            </a:r>
            <a:r>
              <a:rPr lang="en-US" err="1"/>
              <a:t>langt</a:t>
            </a:r>
            <a:r>
              <a:rPr lang="en-US"/>
              <a:t>, og hvor </a:t>
            </a:r>
            <a:r>
              <a:rPr lang="en-US" err="1"/>
              <a:t>mye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gjenstår</a:t>
            </a:r>
            <a:r>
              <a:rPr lang="en-US"/>
              <a:t>.</a:t>
            </a:r>
            <a:endParaRPr/>
          </a:p>
        </p:txBody>
      </p:sp>
      <p:sp>
        <p:nvSpPr>
          <p:cNvPr id="307" name="Google Shape;307;p31"/>
          <p:cNvSpPr txBox="1">
            <a:spLocks noGrp="1"/>
          </p:cNvSpPr>
          <p:nvPr>
            <p:ph type="subTitle" idx="1"/>
          </p:nvPr>
        </p:nvSpPr>
        <p:spPr>
          <a:xfrm>
            <a:off x="720000" y="1976215"/>
            <a:ext cx="2426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Oppdragsgiver, problemstilling og </a:t>
            </a:r>
            <a:r>
              <a:rPr lang="en-US" err="1"/>
              <a:t>kravspesifikasjon</a:t>
            </a:r>
            <a:r>
              <a:rPr lang="en-US"/>
              <a:t>. </a:t>
            </a:r>
            <a:endParaRPr/>
          </a:p>
        </p:txBody>
      </p:sp>
      <p:sp>
        <p:nvSpPr>
          <p:cNvPr id="308" name="Google Shape;308;p31"/>
          <p:cNvSpPr txBox="1">
            <a:spLocks noGrp="1"/>
          </p:cNvSpPr>
          <p:nvPr>
            <p:ph type="subTitle" idx="2"/>
          </p:nvPr>
        </p:nvSpPr>
        <p:spPr>
          <a:xfrm>
            <a:off x="765953" y="3753061"/>
            <a:ext cx="2426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Kinematisk</a:t>
            </a:r>
            <a:r>
              <a:rPr lang="en-US"/>
              <a:t> </a:t>
            </a:r>
            <a:r>
              <a:rPr lang="en-US" err="1"/>
              <a:t>modell</a:t>
            </a:r>
            <a:r>
              <a:rPr lang="en-US"/>
              <a:t>, </a:t>
            </a:r>
            <a:r>
              <a:rPr lang="en-US" err="1"/>
              <a:t>simulering</a:t>
            </a:r>
            <a:r>
              <a:rPr lang="en-US"/>
              <a:t> og </a:t>
            </a:r>
            <a:r>
              <a:rPr lang="en-US" err="1"/>
              <a:t>robotens</a:t>
            </a:r>
            <a:r>
              <a:rPr lang="en-US"/>
              <a:t> </a:t>
            </a:r>
            <a:r>
              <a:rPr lang="en-US" err="1"/>
              <a:t>funksjoner</a:t>
            </a:r>
            <a:r>
              <a:rPr lang="en-US"/>
              <a:t>.</a:t>
            </a:r>
            <a:endParaRPr/>
          </a:p>
        </p:txBody>
      </p:sp>
      <p:sp>
        <p:nvSpPr>
          <p:cNvPr id="309" name="Google Shape;309;p31"/>
          <p:cNvSpPr txBox="1">
            <a:spLocks noGrp="1"/>
          </p:cNvSpPr>
          <p:nvPr>
            <p:ph type="subTitle" idx="4"/>
          </p:nvPr>
        </p:nvSpPr>
        <p:spPr>
          <a:xfrm>
            <a:off x="3365900" y="1976115"/>
            <a:ext cx="2426100" cy="620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Analyse</a:t>
            </a:r>
            <a:r>
              <a:rPr lang="en-US"/>
              <a:t> av </a:t>
            </a:r>
            <a:r>
              <a:rPr lang="en-US" err="1"/>
              <a:t>problemet</a:t>
            </a:r>
            <a:r>
              <a:rPr lang="en-US"/>
              <a:t> med </a:t>
            </a:r>
            <a:r>
              <a:rPr lang="en-US" err="1"/>
              <a:t>faglige</a:t>
            </a:r>
            <a:r>
              <a:rPr lang="en-US"/>
              <a:t> </a:t>
            </a:r>
            <a:r>
              <a:rPr lang="en-US" err="1"/>
              <a:t>elementer</a:t>
            </a:r>
            <a:r>
              <a:rPr lang="en-US"/>
              <a:t> og </a:t>
            </a:r>
            <a:r>
              <a:rPr lang="en-US" err="1"/>
              <a:t>dokumentasjonskrav</a:t>
            </a:r>
            <a:r>
              <a:rPr lang="en-US"/>
              <a:t>. </a:t>
            </a:r>
            <a:endParaRPr/>
          </a:p>
        </p:txBody>
      </p:sp>
      <p:sp>
        <p:nvSpPr>
          <p:cNvPr id="310" name="Google Shape;310;p31"/>
          <p:cNvSpPr txBox="1">
            <a:spLocks noGrp="1"/>
          </p:cNvSpPr>
          <p:nvPr>
            <p:ph type="title" idx="5"/>
          </p:nvPr>
        </p:nvSpPr>
        <p:spPr>
          <a:xfrm>
            <a:off x="720000" y="1099378"/>
            <a:ext cx="6561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title" idx="6"/>
          </p:nvPr>
        </p:nvSpPr>
        <p:spPr>
          <a:xfrm>
            <a:off x="3358513" y="2875282"/>
            <a:ext cx="6561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title" idx="7"/>
          </p:nvPr>
        </p:nvSpPr>
        <p:spPr>
          <a:xfrm>
            <a:off x="720000" y="2875282"/>
            <a:ext cx="6561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13" name="Google Shape;313;p31"/>
          <p:cNvSpPr txBox="1">
            <a:spLocks noGrp="1"/>
          </p:cNvSpPr>
          <p:nvPr>
            <p:ph type="title" idx="8"/>
          </p:nvPr>
        </p:nvSpPr>
        <p:spPr>
          <a:xfrm>
            <a:off x="3365900" y="1100145"/>
            <a:ext cx="6561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subTitle" idx="9"/>
          </p:nvPr>
        </p:nvSpPr>
        <p:spPr>
          <a:xfrm>
            <a:off x="6050366" y="3753058"/>
            <a:ext cx="2426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Kort</a:t>
            </a:r>
            <a:r>
              <a:rPr lang="en-US"/>
              <a:t> </a:t>
            </a:r>
            <a:r>
              <a:rPr lang="en-US" err="1"/>
              <a:t>oppsummering</a:t>
            </a:r>
            <a:r>
              <a:rPr lang="en-US"/>
              <a:t> av </a:t>
            </a:r>
            <a:r>
              <a:rPr lang="en-US" err="1"/>
              <a:t>arbeidet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er </a:t>
            </a:r>
            <a:r>
              <a:rPr lang="en-US" err="1"/>
              <a:t>gjort</a:t>
            </a:r>
            <a:r>
              <a:rPr lang="en-US"/>
              <a:t> og </a:t>
            </a:r>
            <a:r>
              <a:rPr lang="en-US" err="1"/>
              <a:t>planen</a:t>
            </a:r>
            <a:r>
              <a:rPr lang="en-US"/>
              <a:t> </a:t>
            </a:r>
            <a:r>
              <a:rPr lang="en-US" err="1"/>
              <a:t>videre</a:t>
            </a:r>
            <a:r>
              <a:rPr lang="en-US"/>
              <a:t>.</a:t>
            </a:r>
            <a:endParaRPr/>
          </a:p>
        </p:txBody>
      </p:sp>
      <p:sp>
        <p:nvSpPr>
          <p:cNvPr id="315" name="Google Shape;315;p31"/>
          <p:cNvSpPr txBox="1">
            <a:spLocks noGrp="1"/>
          </p:cNvSpPr>
          <p:nvPr>
            <p:ph type="subTitle" idx="13"/>
          </p:nvPr>
        </p:nvSpPr>
        <p:spPr>
          <a:xfrm>
            <a:off x="6004413" y="1976115"/>
            <a:ext cx="2426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Generell</a:t>
            </a:r>
            <a:r>
              <a:rPr lang="en-US"/>
              <a:t> </a:t>
            </a:r>
            <a:r>
              <a:rPr lang="en-US" err="1"/>
              <a:t>informasjon</a:t>
            </a:r>
            <a:r>
              <a:rPr lang="en-US"/>
              <a:t> om hardware og software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roboten</a:t>
            </a:r>
            <a:r>
              <a:rPr lang="en-US"/>
              <a:t>. </a:t>
            </a:r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title" idx="14"/>
          </p:nvPr>
        </p:nvSpPr>
        <p:spPr>
          <a:xfrm>
            <a:off x="5997026" y="2876464"/>
            <a:ext cx="6561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317" name="Google Shape;317;p31"/>
          <p:cNvSpPr txBox="1">
            <a:spLocks noGrp="1"/>
          </p:cNvSpPr>
          <p:nvPr>
            <p:ph type="title" idx="15"/>
          </p:nvPr>
        </p:nvSpPr>
        <p:spPr>
          <a:xfrm>
            <a:off x="6004413" y="1100145"/>
            <a:ext cx="6561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18" name="Google Shape;318;p31"/>
          <p:cNvSpPr txBox="1">
            <a:spLocks noGrp="1"/>
          </p:cNvSpPr>
          <p:nvPr>
            <p:ph type="subTitle" idx="16"/>
          </p:nvPr>
        </p:nvSpPr>
        <p:spPr>
          <a:xfrm>
            <a:off x="720000" y="1552665"/>
            <a:ext cx="24231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Innledning</a:t>
            </a:r>
            <a:endParaRPr/>
          </a:p>
        </p:txBody>
      </p:sp>
      <p:sp>
        <p:nvSpPr>
          <p:cNvPr id="319" name="Google Shape;319;p31"/>
          <p:cNvSpPr txBox="1">
            <a:spLocks noGrp="1"/>
          </p:cNvSpPr>
          <p:nvPr>
            <p:ph type="subTitle" idx="17"/>
          </p:nvPr>
        </p:nvSpPr>
        <p:spPr>
          <a:xfrm>
            <a:off x="765953" y="3329469"/>
            <a:ext cx="24231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Resultater</a:t>
            </a:r>
            <a:endParaRPr/>
          </a:p>
        </p:txBody>
      </p:sp>
      <p:sp>
        <p:nvSpPr>
          <p:cNvPr id="320" name="Google Shape;320;p31"/>
          <p:cNvSpPr txBox="1">
            <a:spLocks noGrp="1"/>
          </p:cNvSpPr>
          <p:nvPr>
            <p:ph type="subTitle" idx="18"/>
          </p:nvPr>
        </p:nvSpPr>
        <p:spPr>
          <a:xfrm>
            <a:off x="3411853" y="3329458"/>
            <a:ext cx="24231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Status</a:t>
            </a:r>
            <a:endParaRPr/>
          </a:p>
        </p:txBody>
      </p:sp>
      <p:sp>
        <p:nvSpPr>
          <p:cNvPr id="321" name="Google Shape;321;p31"/>
          <p:cNvSpPr txBox="1">
            <a:spLocks noGrp="1"/>
          </p:cNvSpPr>
          <p:nvPr>
            <p:ph type="subTitle" idx="19"/>
          </p:nvPr>
        </p:nvSpPr>
        <p:spPr>
          <a:xfrm>
            <a:off x="3365900" y="1552665"/>
            <a:ext cx="24231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Analyse</a:t>
            </a:r>
            <a:endParaRPr/>
          </a:p>
        </p:txBody>
      </p:sp>
      <p:sp>
        <p:nvSpPr>
          <p:cNvPr id="322" name="Google Shape;322;p31"/>
          <p:cNvSpPr txBox="1">
            <a:spLocks noGrp="1"/>
          </p:cNvSpPr>
          <p:nvPr>
            <p:ph type="subTitle" idx="20"/>
          </p:nvPr>
        </p:nvSpPr>
        <p:spPr>
          <a:xfrm>
            <a:off x="6050366" y="3329458"/>
            <a:ext cx="24231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Konklusjon</a:t>
            </a:r>
            <a:endParaRPr/>
          </a:p>
        </p:txBody>
      </p:sp>
      <p:sp>
        <p:nvSpPr>
          <p:cNvPr id="323" name="Google Shape;323;p31"/>
          <p:cNvSpPr txBox="1">
            <a:spLocks noGrp="1"/>
          </p:cNvSpPr>
          <p:nvPr>
            <p:ph type="subTitle" idx="21"/>
          </p:nvPr>
        </p:nvSpPr>
        <p:spPr>
          <a:xfrm>
            <a:off x="6004413" y="1552665"/>
            <a:ext cx="24231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Robotino</a:t>
            </a:r>
            <a:endParaRPr/>
          </a:p>
        </p:txBody>
      </p:sp>
      <p:sp>
        <p:nvSpPr>
          <p:cNvPr id="324" name="Google Shape;324;p31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DBA29C92-A0CE-8769-05EA-D59048F93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1559A382-74AA-5A1B-8F63-AE8C83233C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Feil oppdaget og løst </a:t>
            </a:r>
            <a:endParaRPr/>
          </a:p>
        </p:txBody>
      </p:sp>
      <p:sp>
        <p:nvSpPr>
          <p:cNvPr id="345" name="Google Shape;345;p33">
            <a:extLst>
              <a:ext uri="{FF2B5EF4-FFF2-40B4-BE49-F238E27FC236}">
                <a16:creationId xmlns:a16="http://schemas.microsoft.com/office/drawing/2014/main" id="{1ADFEF44-611D-EC79-FA39-5232C107C779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720026" y="1241274"/>
            <a:ext cx="203079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Defekt gripper</a:t>
            </a:r>
            <a:endParaRPr/>
          </a:p>
        </p:txBody>
      </p:sp>
      <p:sp>
        <p:nvSpPr>
          <p:cNvPr id="346" name="Google Shape;346;p33">
            <a:extLst>
              <a:ext uri="{FF2B5EF4-FFF2-40B4-BE49-F238E27FC236}">
                <a16:creationId xmlns:a16="http://schemas.microsoft.com/office/drawing/2014/main" id="{262EF6A9-5E7B-14FB-589F-A623B1E89BB0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720000" y="2350873"/>
            <a:ext cx="224799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Batterikapasitet</a:t>
            </a:r>
            <a:endParaRPr/>
          </a:p>
        </p:txBody>
      </p:sp>
      <p:sp>
        <p:nvSpPr>
          <p:cNvPr id="347" name="Google Shape;347;p33">
            <a:extLst>
              <a:ext uri="{FF2B5EF4-FFF2-40B4-BE49-F238E27FC236}">
                <a16:creationId xmlns:a16="http://schemas.microsoft.com/office/drawing/2014/main" id="{D0FF13F3-79A3-95E4-0208-A14DE385DA97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720000" y="2910319"/>
            <a:ext cx="1524089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Feilkobling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F204DD84-901D-B053-48BA-826EAEB7BD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" name="Google Shape;346;p33">
            <a:extLst>
              <a:ext uri="{FF2B5EF4-FFF2-40B4-BE49-F238E27FC236}">
                <a16:creationId xmlns:a16="http://schemas.microsoft.com/office/drawing/2014/main" id="{0DD65DD8-1172-262F-5FCC-8F120D4016D1}"/>
              </a:ext>
            </a:extLst>
          </p:cNvPr>
          <p:cNvSpPr txBox="1">
            <a:spLocks/>
          </p:cNvSpPr>
          <p:nvPr/>
        </p:nvSpPr>
        <p:spPr>
          <a:xfrm>
            <a:off x="720000" y="1791427"/>
            <a:ext cx="2903310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Montering av kamera</a:t>
            </a:r>
          </a:p>
        </p:txBody>
      </p:sp>
    </p:spTree>
    <p:extLst>
      <p:ext uri="{BB962C8B-B14F-4D97-AF65-F5344CB8AC3E}">
        <p14:creationId xmlns:p14="http://schemas.microsoft.com/office/powerpoint/2010/main" val="597837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810EEC6E-CAED-921F-090E-8D1DD3F38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2D7A6D15-B39C-B196-0F95-7C3058EBF8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05 - Status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643A587E-C8BC-B314-1279-FB21F30161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46C7-4C8E-0A26-1D52-59B37EF9A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017725"/>
            <a:ext cx="3852000" cy="36049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664476-0F34-C9BC-66E7-4180FE6518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1" t="1414" r="2650" b="21419"/>
          <a:stretch/>
        </p:blipFill>
        <p:spPr>
          <a:xfrm>
            <a:off x="4846350" y="1015425"/>
            <a:ext cx="3157870" cy="360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62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0275CF5C-EAAD-F86F-D250-CD9D3F481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A12A26DA-D975-0BAC-612D-96A96FAF91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06 - Konklusjon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17F45BE9-5EED-E0FC-2CA3-AD139C0390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0" name="Google Shape;345;p33">
            <a:extLst>
              <a:ext uri="{FF2B5EF4-FFF2-40B4-BE49-F238E27FC236}">
                <a16:creationId xmlns:a16="http://schemas.microsoft.com/office/drawing/2014/main" id="{E04D92D9-7E78-1DCE-9B03-813E6AB5666D}"/>
              </a:ext>
            </a:extLst>
          </p:cNvPr>
          <p:cNvSpPr txBox="1">
            <a:spLocks/>
          </p:cNvSpPr>
          <p:nvPr/>
        </p:nvSpPr>
        <p:spPr>
          <a:xfrm>
            <a:off x="720000" y="1251738"/>
            <a:ext cx="1345020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3D-printe</a:t>
            </a:r>
          </a:p>
        </p:txBody>
      </p:sp>
      <p:sp>
        <p:nvSpPr>
          <p:cNvPr id="12" name="Google Shape;345;p33">
            <a:extLst>
              <a:ext uri="{FF2B5EF4-FFF2-40B4-BE49-F238E27FC236}">
                <a16:creationId xmlns:a16="http://schemas.microsoft.com/office/drawing/2014/main" id="{C4DA54DF-197C-035F-E763-E4FDB7F16DEC}"/>
              </a:ext>
            </a:extLst>
          </p:cNvPr>
          <p:cNvSpPr txBox="1">
            <a:spLocks/>
          </p:cNvSpPr>
          <p:nvPr/>
        </p:nvSpPr>
        <p:spPr>
          <a:xfrm>
            <a:off x="720000" y="1792914"/>
            <a:ext cx="2697570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err="1"/>
              <a:t>Utvikle</a:t>
            </a:r>
            <a:r>
              <a:rPr lang="en-US"/>
              <a:t> </a:t>
            </a:r>
            <a:r>
              <a:rPr lang="en-US" err="1"/>
              <a:t>laboppgaver</a:t>
            </a:r>
            <a:endParaRPr lang="en-US"/>
          </a:p>
        </p:txBody>
      </p:sp>
      <p:sp>
        <p:nvSpPr>
          <p:cNvPr id="13" name="Google Shape;345;p33">
            <a:extLst>
              <a:ext uri="{FF2B5EF4-FFF2-40B4-BE49-F238E27FC236}">
                <a16:creationId xmlns:a16="http://schemas.microsoft.com/office/drawing/2014/main" id="{B1C92717-AC82-290F-ACFA-AAE986452849}"/>
              </a:ext>
            </a:extLst>
          </p:cNvPr>
          <p:cNvSpPr txBox="1">
            <a:spLocks/>
          </p:cNvSpPr>
          <p:nvPr/>
        </p:nvSpPr>
        <p:spPr>
          <a:xfrm>
            <a:off x="720000" y="2334090"/>
            <a:ext cx="3852000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Lage </a:t>
            </a:r>
            <a:r>
              <a:rPr lang="en-US" err="1"/>
              <a:t>modul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laboppgaver</a:t>
            </a:r>
            <a:endParaRPr lang="en-US"/>
          </a:p>
        </p:txBody>
      </p:sp>
      <p:sp>
        <p:nvSpPr>
          <p:cNvPr id="14" name="Google Shape;345;p33">
            <a:extLst>
              <a:ext uri="{FF2B5EF4-FFF2-40B4-BE49-F238E27FC236}">
                <a16:creationId xmlns:a16="http://schemas.microsoft.com/office/drawing/2014/main" id="{CF3BF93E-E0FD-DD3E-4618-0A0A6B837A9C}"/>
              </a:ext>
            </a:extLst>
          </p:cNvPr>
          <p:cNvSpPr txBox="1">
            <a:spLocks/>
          </p:cNvSpPr>
          <p:nvPr/>
        </p:nvSpPr>
        <p:spPr>
          <a:xfrm>
            <a:off x="720000" y="2875266"/>
            <a:ext cx="2987130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err="1"/>
              <a:t>Anvende</a:t>
            </a:r>
            <a:r>
              <a:rPr lang="en-US"/>
              <a:t> </a:t>
            </a:r>
            <a:r>
              <a:rPr lang="en-US" err="1"/>
              <a:t>kinematikken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15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>
          <a:extLst>
            <a:ext uri="{FF2B5EF4-FFF2-40B4-BE49-F238E27FC236}">
              <a16:creationId xmlns:a16="http://schemas.microsoft.com/office/drawing/2014/main" id="{5D7DF586-4FB3-EEC8-39D4-049B0ACBB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2">
            <a:extLst>
              <a:ext uri="{FF2B5EF4-FFF2-40B4-BE49-F238E27FC236}">
                <a16:creationId xmlns:a16="http://schemas.microsoft.com/office/drawing/2014/main" id="{C353CD99-3662-C375-CACA-360B3E1A5C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7850" y="1854500"/>
            <a:ext cx="533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Takk for oss!</a:t>
            </a:r>
            <a:endParaRPr sz="4800"/>
          </a:p>
        </p:txBody>
      </p:sp>
      <p:sp>
        <p:nvSpPr>
          <p:cNvPr id="330" name="Google Shape;330;p32">
            <a:extLst>
              <a:ext uri="{FF2B5EF4-FFF2-40B4-BE49-F238E27FC236}">
                <a16:creationId xmlns:a16="http://schemas.microsoft.com/office/drawing/2014/main" id="{9146A884-8787-E7E0-C4A3-C7FBE8F0F84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59250" y="2939075"/>
            <a:ext cx="52254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/>
              <a:t>Spørsmål?</a:t>
            </a:r>
            <a:endParaRPr sz="2400"/>
          </a:p>
        </p:txBody>
      </p:sp>
      <p:sp>
        <p:nvSpPr>
          <p:cNvPr id="332" name="Google Shape;332;p32">
            <a:extLst>
              <a:ext uri="{FF2B5EF4-FFF2-40B4-BE49-F238E27FC236}">
                <a16:creationId xmlns:a16="http://schemas.microsoft.com/office/drawing/2014/main" id="{0F688BE4-1493-14BF-5090-6FD8C88C74F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cxnSp>
        <p:nvCxnSpPr>
          <p:cNvPr id="333" name="Google Shape;333;p32">
            <a:extLst>
              <a:ext uri="{FF2B5EF4-FFF2-40B4-BE49-F238E27FC236}">
                <a16:creationId xmlns:a16="http://schemas.microsoft.com/office/drawing/2014/main" id="{CEC4754D-BEC2-694F-BFB4-E86C6398BF32}"/>
              </a:ext>
            </a:extLst>
          </p:cNvPr>
          <p:cNvCxnSpPr/>
          <p:nvPr/>
        </p:nvCxnSpPr>
        <p:spPr>
          <a:xfrm rot="10800000" flipH="1">
            <a:off x="1600600" y="2910566"/>
            <a:ext cx="5942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34" name="Google Shape;334;p32">
            <a:extLst>
              <a:ext uri="{FF2B5EF4-FFF2-40B4-BE49-F238E27FC236}">
                <a16:creationId xmlns:a16="http://schemas.microsoft.com/office/drawing/2014/main" id="{160DCAB0-3843-90CB-C616-A7651F17E50A}"/>
              </a:ext>
            </a:extLst>
          </p:cNvPr>
          <p:cNvCxnSpPr/>
          <p:nvPr/>
        </p:nvCxnSpPr>
        <p:spPr>
          <a:xfrm rot="10800000" flipH="1">
            <a:off x="1600600" y="1714341"/>
            <a:ext cx="5942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35" name="Google Shape;335;p32">
            <a:extLst>
              <a:ext uri="{FF2B5EF4-FFF2-40B4-BE49-F238E27FC236}">
                <a16:creationId xmlns:a16="http://schemas.microsoft.com/office/drawing/2014/main" id="{CC8CC94E-3FBA-DF1A-5094-7A2356A644E7}"/>
              </a:ext>
            </a:extLst>
          </p:cNvPr>
          <p:cNvSpPr/>
          <p:nvPr/>
        </p:nvSpPr>
        <p:spPr>
          <a:xfrm>
            <a:off x="1480900" y="2226126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2">
            <a:extLst>
              <a:ext uri="{FF2B5EF4-FFF2-40B4-BE49-F238E27FC236}">
                <a16:creationId xmlns:a16="http://schemas.microsoft.com/office/drawing/2014/main" id="{AAB62C7D-7897-B808-D09B-B8D857532E2B}"/>
              </a:ext>
            </a:extLst>
          </p:cNvPr>
          <p:cNvSpPr/>
          <p:nvPr/>
        </p:nvSpPr>
        <p:spPr>
          <a:xfrm>
            <a:off x="7423600" y="2226126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370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01 - Innledning</a:t>
            </a:r>
            <a:endParaRPr/>
          </a:p>
        </p:txBody>
      </p:sp>
      <p:sp>
        <p:nvSpPr>
          <p:cNvPr id="342" name="Google Shape;342;p33"/>
          <p:cNvSpPr txBox="1">
            <a:spLocks noGrp="1"/>
          </p:cNvSpPr>
          <p:nvPr>
            <p:ph type="subTitle" idx="1"/>
          </p:nvPr>
        </p:nvSpPr>
        <p:spPr>
          <a:xfrm>
            <a:off x="720025" y="1610942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Fagskolen Vestland.</a:t>
            </a:r>
            <a:endParaRPr/>
          </a:p>
        </p:txBody>
      </p:sp>
      <p:sp>
        <p:nvSpPr>
          <p:cNvPr id="343" name="Google Shape;343;p33"/>
          <p:cNvSpPr txBox="1">
            <a:spLocks noGrp="1"/>
          </p:cNvSpPr>
          <p:nvPr>
            <p:ph type="subTitle" idx="2"/>
          </p:nvPr>
        </p:nvSpPr>
        <p:spPr>
          <a:xfrm>
            <a:off x="719975" y="2549668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>
                <a:effectLst/>
                <a:latin typeface="Mulish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Utvikle labatorieoppgaver som belyser navigasjon av en mobil robotplatform. </a:t>
            </a:r>
            <a:br>
              <a:rPr lang="nb-NO">
                <a:effectLst/>
                <a:latin typeface="Mulish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>
              <a:latin typeface="Mulish" panose="020B0604020202020204" charset="0"/>
            </a:endParaRPr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3"/>
          </p:nvPr>
        </p:nvSpPr>
        <p:spPr>
          <a:xfrm>
            <a:off x="719975" y="3412604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>
                <a:latin typeface="Mulish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nb-NO">
                <a:effectLst/>
                <a:latin typeface="Mulish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onstruere en kinematisk modell for</a:t>
            </a:r>
            <a:r>
              <a:rPr lang="nb-NO">
                <a:latin typeface="Mulish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>
                <a:effectLst/>
                <a:latin typeface="Mulish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roboten og demonstrere, både teoretisk og gjennom praktiske oppgaver, hvordan roboten utfører navigasjon og posisjonsbestemmelse.</a:t>
            </a:r>
            <a:endParaRPr sz="1000">
              <a:latin typeface="Mulish" panose="020B0604020202020204" charset="0"/>
            </a:endParaRPr>
          </a:p>
        </p:txBody>
      </p:sp>
      <p:sp>
        <p:nvSpPr>
          <p:cNvPr id="345" name="Google Shape;345;p33"/>
          <p:cNvSpPr txBox="1">
            <a:spLocks noGrp="1"/>
          </p:cNvSpPr>
          <p:nvPr>
            <p:ph type="subTitle" idx="4"/>
          </p:nvPr>
        </p:nvSpPr>
        <p:spPr>
          <a:xfrm>
            <a:off x="720025" y="1241274"/>
            <a:ext cx="206508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Oppdragsgiver</a:t>
            </a:r>
            <a:endParaRPr/>
          </a:p>
        </p:txBody>
      </p:sp>
      <p:sp>
        <p:nvSpPr>
          <p:cNvPr id="346" name="Google Shape;346;p33"/>
          <p:cNvSpPr txBox="1">
            <a:spLocks noGrp="1"/>
          </p:cNvSpPr>
          <p:nvPr>
            <p:ph type="subTitle" idx="5"/>
          </p:nvPr>
        </p:nvSpPr>
        <p:spPr>
          <a:xfrm>
            <a:off x="719975" y="2117410"/>
            <a:ext cx="202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Problemstilling</a:t>
            </a:r>
            <a:endParaRPr/>
          </a:p>
        </p:txBody>
      </p:sp>
      <p:sp>
        <p:nvSpPr>
          <p:cNvPr id="347" name="Google Shape;347;p33"/>
          <p:cNvSpPr txBox="1">
            <a:spLocks noGrp="1"/>
          </p:cNvSpPr>
          <p:nvPr>
            <p:ph type="subTitle" idx="6"/>
          </p:nvPr>
        </p:nvSpPr>
        <p:spPr>
          <a:xfrm>
            <a:off x="719975" y="3031604"/>
            <a:ext cx="236607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Kravspesifikasjon</a:t>
            </a:r>
            <a:endParaRPr/>
          </a:p>
        </p:txBody>
      </p:sp>
      <p:sp>
        <p:nvSpPr>
          <p:cNvPr id="348" name="Google Shape;348;p33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026" name="Picture 2" descr="Fagskulen Vestland">
            <a:extLst>
              <a:ext uri="{FF2B5EF4-FFF2-40B4-BE49-F238E27FC236}">
                <a16:creationId xmlns:a16="http://schemas.microsoft.com/office/drawing/2014/main" id="{D52AB299-631A-EACB-86E4-5F2F5958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40" y="731756"/>
            <a:ext cx="3212940" cy="109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B46E889D-B6E0-1126-7049-29708B9FF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75D1B95C-22D5-C7E1-84C9-586E8627AE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02 - Analyse av problemet</a:t>
            </a:r>
            <a:endParaRPr/>
          </a:p>
        </p:txBody>
      </p:sp>
      <p:sp>
        <p:nvSpPr>
          <p:cNvPr id="342" name="Google Shape;342;p33">
            <a:extLst>
              <a:ext uri="{FF2B5EF4-FFF2-40B4-BE49-F238E27FC236}">
                <a16:creationId xmlns:a16="http://schemas.microsoft.com/office/drawing/2014/main" id="{351A631F-21D6-5225-3BF6-15E6D8EB67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0025" y="1610942"/>
            <a:ext cx="7704000" cy="2046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Kinematisk modell for en omnidrive robot.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Programmering i grafiske og tekstbaserte programmeringsspråk.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Teoretisk og praktisk temaer som robottplattformer, navigasjon og lokalisering.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2D rotasjonsmatriser.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Robotikk.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Simulering i Python, Matlab og eventuelt ROS.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345" name="Google Shape;345;p33">
            <a:extLst>
              <a:ext uri="{FF2B5EF4-FFF2-40B4-BE49-F238E27FC236}">
                <a16:creationId xmlns:a16="http://schemas.microsoft.com/office/drawing/2014/main" id="{0F9C3CA1-78C9-0CFC-0522-8A2F531336CA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720025" y="1241274"/>
            <a:ext cx="24232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Faglige elementer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ABA69FAC-E85C-C725-F9FD-96F4E6BD42A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4" name="Google Shape;345;p33">
            <a:extLst>
              <a:ext uri="{FF2B5EF4-FFF2-40B4-BE49-F238E27FC236}">
                <a16:creationId xmlns:a16="http://schemas.microsoft.com/office/drawing/2014/main" id="{B0B42078-B992-9078-FBC3-CE277A57591F}"/>
              </a:ext>
            </a:extLst>
          </p:cNvPr>
          <p:cNvSpPr txBox="1">
            <a:spLocks/>
          </p:cNvSpPr>
          <p:nvPr/>
        </p:nvSpPr>
        <p:spPr>
          <a:xfrm>
            <a:off x="720025" y="3311827"/>
            <a:ext cx="2808035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Dokumentasjonskrav</a:t>
            </a:r>
          </a:p>
        </p:txBody>
      </p:sp>
      <p:sp>
        <p:nvSpPr>
          <p:cNvPr id="6" name="Google Shape;342;p33">
            <a:extLst>
              <a:ext uri="{FF2B5EF4-FFF2-40B4-BE49-F238E27FC236}">
                <a16:creationId xmlns:a16="http://schemas.microsoft.com/office/drawing/2014/main" id="{92AFD3F4-0925-EF7F-6BDD-257D63264BBB}"/>
              </a:ext>
            </a:extLst>
          </p:cNvPr>
          <p:cNvSpPr txBox="1">
            <a:spLocks/>
          </p:cNvSpPr>
          <p:nvPr/>
        </p:nvSpPr>
        <p:spPr>
          <a:xfrm>
            <a:off x="720000" y="3673747"/>
            <a:ext cx="5768405" cy="96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/>
            <a:r>
              <a:rPr lang="en-US"/>
              <a:t>Et sett med </a:t>
            </a:r>
            <a:r>
              <a:rPr lang="en-US" err="1"/>
              <a:t>laboratorieoppgave</a:t>
            </a:r>
            <a:r>
              <a:rPr lang="en-US"/>
              <a:t>. </a:t>
            </a:r>
          </a:p>
          <a:p>
            <a:pPr marL="0" indent="0">
              <a:lnSpc>
                <a:spcPct val="114999"/>
              </a:lnSpc>
            </a:pPr>
            <a:r>
              <a:rPr lang="en-US"/>
              <a:t>Kode</a:t>
            </a:r>
          </a:p>
          <a:p>
            <a:pPr marL="0" indent="0">
              <a:lnSpc>
                <a:spcPct val="114999"/>
              </a:lnSpc>
            </a:pPr>
            <a:r>
              <a:rPr lang="en-US" err="1"/>
              <a:t>Simulering</a:t>
            </a:r>
          </a:p>
        </p:txBody>
      </p:sp>
    </p:spTree>
    <p:extLst>
      <p:ext uri="{BB962C8B-B14F-4D97-AF65-F5344CB8AC3E}">
        <p14:creationId xmlns:p14="http://schemas.microsoft.com/office/powerpoint/2010/main" val="3110672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B984152A-F153-9987-EB4D-46E92AA53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72D67B6B-E852-9648-9799-05623EFEB6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 – Robotino 3</a:t>
            </a:r>
            <a:endParaRPr/>
          </a:p>
        </p:txBody>
      </p:sp>
      <p:sp>
        <p:nvSpPr>
          <p:cNvPr id="343" name="Google Shape;343;p33">
            <a:extLst>
              <a:ext uri="{FF2B5EF4-FFF2-40B4-BE49-F238E27FC236}">
                <a16:creationId xmlns:a16="http://schemas.microsoft.com/office/drawing/2014/main" id="{BCDE5693-F7E6-8FB4-2C84-E94BE5C76826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719975" y="1494095"/>
            <a:ext cx="1559063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err="1"/>
              <a:t>Kontrollsystem</a:t>
            </a:r>
            <a:r>
              <a:rPr lang="en-US"/>
              <a:t> </a:t>
            </a:r>
          </a:p>
          <a:p>
            <a:pPr marL="0" indent="0"/>
            <a:r>
              <a:rPr lang="en-US"/>
              <a:t>Drive Systems</a:t>
            </a:r>
            <a:endParaRPr lang="en-US">
              <a:latin typeface="Mulish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Sensorer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Interface</a:t>
            </a:r>
          </a:p>
        </p:txBody>
      </p:sp>
      <p:sp>
        <p:nvSpPr>
          <p:cNvPr id="344" name="Google Shape;344;p33">
            <a:extLst>
              <a:ext uri="{FF2B5EF4-FFF2-40B4-BE49-F238E27FC236}">
                <a16:creationId xmlns:a16="http://schemas.microsoft.com/office/drawing/2014/main" id="{C00F14C6-1E60-C926-E725-8E255216E9F1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719975" y="3391845"/>
            <a:ext cx="1486015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ulish" panose="020B0604020202020204" charset="0"/>
              </a:rPr>
              <a:t>Web Interface</a:t>
            </a:r>
            <a:br>
              <a:rPr lang="en-US">
                <a:latin typeface="Mulish" panose="020B0604020202020204" charset="0"/>
              </a:rPr>
            </a:br>
            <a:r>
              <a:rPr lang="en-US">
                <a:latin typeface="Mulish" panose="020B0604020202020204" charset="0"/>
              </a:rPr>
              <a:t>Simulering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ulish" panose="020B0604020202020204" charset="0"/>
              </a:rPr>
              <a:t>Programmering</a:t>
            </a:r>
            <a:endParaRPr>
              <a:latin typeface="Mulish" panose="020B0604020202020204" charset="0"/>
            </a:endParaRPr>
          </a:p>
        </p:txBody>
      </p:sp>
      <p:sp>
        <p:nvSpPr>
          <p:cNvPr id="346" name="Google Shape;346;p33">
            <a:extLst>
              <a:ext uri="{FF2B5EF4-FFF2-40B4-BE49-F238E27FC236}">
                <a16:creationId xmlns:a16="http://schemas.microsoft.com/office/drawing/2014/main" id="{52B52936-B175-55EF-2EFC-09FA46B32DE1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719975" y="1093077"/>
            <a:ext cx="143267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Hardware</a:t>
            </a:r>
            <a:endParaRPr/>
          </a:p>
        </p:txBody>
      </p:sp>
      <p:sp>
        <p:nvSpPr>
          <p:cNvPr id="347" name="Google Shape;347;p33">
            <a:extLst>
              <a:ext uri="{FF2B5EF4-FFF2-40B4-BE49-F238E27FC236}">
                <a16:creationId xmlns:a16="http://schemas.microsoft.com/office/drawing/2014/main" id="{7E13EBDE-464B-CE19-A8B7-CC2696F2BA1B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719975" y="2998245"/>
            <a:ext cx="132218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17980FA8-FCD3-C9F4-FE6A-9F9AE845E9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4098" name="Picture 2" descr="Foto">
            <a:extLst>
              <a:ext uri="{FF2B5EF4-FFF2-40B4-BE49-F238E27FC236}">
                <a16:creationId xmlns:a16="http://schemas.microsoft.com/office/drawing/2014/main" id="{3285811F-14A9-CBFB-CAC1-2DC7AE7DC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45" y="1314677"/>
            <a:ext cx="2864884" cy="251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30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8FD3F61F-1492-34EB-E77F-25EEA6861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AE84C4A0-530A-0616-317F-E0F6DD12F0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err="1"/>
              <a:t>Kontrollsystem</a:t>
            </a:r>
            <a:endParaRPr lang="en-US"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39718ABB-83AB-DD31-FC54-836831F816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24FCAF51-E502-6572-48D4-8D80F50056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2" y="30651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58876680-19A2-382F-14AC-734A29AA90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651305"/>
            <a:ext cx="1474470" cy="147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A computer screen shot&#10;&#10;Description automatically generated">
            <a:extLst>
              <a:ext uri="{FF2B5EF4-FFF2-40B4-BE49-F238E27FC236}">
                <a16:creationId xmlns:a16="http://schemas.microsoft.com/office/drawing/2014/main" id="{21FCA7C7-A009-4FDF-C83C-8D75E69C1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9110" r="-743" b="22336"/>
          <a:stretch/>
        </p:blipFill>
        <p:spPr>
          <a:xfrm>
            <a:off x="5471162" y="1876276"/>
            <a:ext cx="3284310" cy="1822315"/>
          </a:xfrm>
          <a:prstGeom prst="rect">
            <a:avLst/>
          </a:prstGeom>
        </p:spPr>
      </p:pic>
      <p:sp>
        <p:nvSpPr>
          <p:cNvPr id="14" name="Google Shape;345;p33">
            <a:extLst>
              <a:ext uri="{FF2B5EF4-FFF2-40B4-BE49-F238E27FC236}">
                <a16:creationId xmlns:a16="http://schemas.microsoft.com/office/drawing/2014/main" id="{947DB636-D406-67E2-8F46-0AE72B0C8A7C}"/>
              </a:ext>
            </a:extLst>
          </p:cNvPr>
          <p:cNvSpPr txBox="1">
            <a:spLocks/>
          </p:cNvSpPr>
          <p:nvPr/>
        </p:nvSpPr>
        <p:spPr>
          <a:xfrm>
            <a:off x="720001" y="2494879"/>
            <a:ext cx="1718400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err="1"/>
              <a:t>Innebygd</a:t>
            </a:r>
            <a:r>
              <a:rPr lang="en-US"/>
              <a:t> PC</a:t>
            </a:r>
          </a:p>
        </p:txBody>
      </p:sp>
      <p:sp>
        <p:nvSpPr>
          <p:cNvPr id="16" name="Google Shape;345;p33">
            <a:extLst>
              <a:ext uri="{FF2B5EF4-FFF2-40B4-BE49-F238E27FC236}">
                <a16:creationId xmlns:a16="http://schemas.microsoft.com/office/drawing/2014/main" id="{9A7F7DE3-6A60-5E24-4A23-C3A7F2635693}"/>
              </a:ext>
            </a:extLst>
          </p:cNvPr>
          <p:cNvSpPr txBox="1">
            <a:spLocks/>
          </p:cNvSpPr>
          <p:nvPr/>
        </p:nvSpPr>
        <p:spPr>
          <a:xfrm>
            <a:off x="719999" y="1878491"/>
            <a:ext cx="1889487" cy="39751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err="1"/>
              <a:t>Kontrollenhet</a:t>
            </a:r>
          </a:p>
        </p:txBody>
      </p:sp>
      <p:pic>
        <p:nvPicPr>
          <p:cNvPr id="1030" name="Picture 6" descr="Foto">
            <a:extLst>
              <a:ext uri="{FF2B5EF4-FFF2-40B4-BE49-F238E27FC236}">
                <a16:creationId xmlns:a16="http://schemas.microsoft.com/office/drawing/2014/main" id="{F2F0769A-AB76-07A7-E748-C66339B7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484" y="1876276"/>
            <a:ext cx="1889487" cy="181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45;p33">
            <a:extLst>
              <a:ext uri="{FF2B5EF4-FFF2-40B4-BE49-F238E27FC236}">
                <a16:creationId xmlns:a16="http://schemas.microsoft.com/office/drawing/2014/main" id="{13D2F743-B961-020B-2530-598F4981BC47}"/>
              </a:ext>
            </a:extLst>
          </p:cNvPr>
          <p:cNvSpPr txBox="1">
            <a:spLocks/>
          </p:cNvSpPr>
          <p:nvPr/>
        </p:nvSpPr>
        <p:spPr>
          <a:xfrm>
            <a:off x="719999" y="3061513"/>
            <a:ext cx="2107293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err="1"/>
              <a:t>Mikrokontroller</a:t>
            </a:r>
            <a:endParaRPr lang="en-US"/>
          </a:p>
        </p:txBody>
      </p:sp>
      <p:sp>
        <p:nvSpPr>
          <p:cNvPr id="2" name="Google Shape;344;p33">
            <a:extLst>
              <a:ext uri="{FF2B5EF4-FFF2-40B4-BE49-F238E27FC236}">
                <a16:creationId xmlns:a16="http://schemas.microsoft.com/office/drawing/2014/main" id="{AECA9BEA-55D6-2BA0-DCB0-AB74625387D2}"/>
              </a:ext>
            </a:extLst>
          </p:cNvPr>
          <p:cNvSpPr txBox="1">
            <a:spLocks/>
          </p:cNvSpPr>
          <p:nvPr/>
        </p:nvSpPr>
        <p:spPr>
          <a:xfrm>
            <a:off x="598078" y="1017725"/>
            <a:ext cx="558779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sh"/>
              <a:buNone/>
              <a:defRPr sz="14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/>
            <a:r>
              <a:rPr lang="nb-NO">
                <a:latin typeface="Mulish" panose="020B0604020202020204" charset="0"/>
              </a:rPr>
              <a:t>Kontrollenheten i Robotino består av en PCB-kontroller med innebygd PC og mikrokontroller.</a:t>
            </a:r>
          </a:p>
        </p:txBody>
      </p:sp>
    </p:spTree>
    <p:extLst>
      <p:ext uri="{BB962C8B-B14F-4D97-AF65-F5344CB8AC3E}">
        <p14:creationId xmlns:p14="http://schemas.microsoft.com/office/powerpoint/2010/main" val="428511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D0210DAE-732A-18EA-E1E8-B22A2826C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FF8B5C0E-AC30-EE8C-6F65-7374D1C56D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Drive </a:t>
            </a:r>
            <a:r>
              <a:rPr lang="en-US"/>
              <a:t>Systems</a:t>
            </a:r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EFFD34BF-1701-CADE-7514-3D67C613792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81029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Google Shape;345;p33">
            <a:extLst>
              <a:ext uri="{FF2B5EF4-FFF2-40B4-BE49-F238E27FC236}">
                <a16:creationId xmlns:a16="http://schemas.microsoft.com/office/drawing/2014/main" id="{E60DC0B0-2F02-6536-FD50-3E2D1B21E097}"/>
              </a:ext>
            </a:extLst>
          </p:cNvPr>
          <p:cNvSpPr txBox="1">
            <a:spLocks/>
          </p:cNvSpPr>
          <p:nvPr/>
        </p:nvSpPr>
        <p:spPr>
          <a:xfrm>
            <a:off x="720002" y="2670920"/>
            <a:ext cx="1207860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Encoder</a:t>
            </a:r>
          </a:p>
        </p:txBody>
      </p:sp>
      <p:sp>
        <p:nvSpPr>
          <p:cNvPr id="5" name="Google Shape;345;p33">
            <a:extLst>
              <a:ext uri="{FF2B5EF4-FFF2-40B4-BE49-F238E27FC236}">
                <a16:creationId xmlns:a16="http://schemas.microsoft.com/office/drawing/2014/main" id="{673B3C8B-CC52-DD4B-46F7-CC34C3EFFB2A}"/>
              </a:ext>
            </a:extLst>
          </p:cNvPr>
          <p:cNvSpPr txBox="1">
            <a:spLocks/>
          </p:cNvSpPr>
          <p:nvPr/>
        </p:nvSpPr>
        <p:spPr>
          <a:xfrm>
            <a:off x="720001" y="2126838"/>
            <a:ext cx="1207859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Motorer</a:t>
            </a:r>
          </a:p>
        </p:txBody>
      </p:sp>
      <p:sp>
        <p:nvSpPr>
          <p:cNvPr id="6" name="Google Shape;345;p33">
            <a:extLst>
              <a:ext uri="{FF2B5EF4-FFF2-40B4-BE49-F238E27FC236}">
                <a16:creationId xmlns:a16="http://schemas.microsoft.com/office/drawing/2014/main" id="{07D7A039-D56D-7129-94A5-66805A4A9CFD}"/>
              </a:ext>
            </a:extLst>
          </p:cNvPr>
          <p:cNvSpPr txBox="1">
            <a:spLocks/>
          </p:cNvSpPr>
          <p:nvPr/>
        </p:nvSpPr>
        <p:spPr>
          <a:xfrm>
            <a:off x="720002" y="3215002"/>
            <a:ext cx="1678734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err="1"/>
              <a:t>Girsystemer</a:t>
            </a:r>
          </a:p>
        </p:txBody>
      </p:sp>
      <p:sp>
        <p:nvSpPr>
          <p:cNvPr id="9" name="Google Shape;345;p33">
            <a:extLst>
              <a:ext uri="{FF2B5EF4-FFF2-40B4-BE49-F238E27FC236}">
                <a16:creationId xmlns:a16="http://schemas.microsoft.com/office/drawing/2014/main" id="{FC3D5D4C-949F-7797-86F6-F1870D4ECB5D}"/>
              </a:ext>
            </a:extLst>
          </p:cNvPr>
          <p:cNvSpPr txBox="1">
            <a:spLocks/>
          </p:cNvSpPr>
          <p:nvPr/>
        </p:nvSpPr>
        <p:spPr>
          <a:xfrm>
            <a:off x="720000" y="1582756"/>
            <a:ext cx="2009003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err="1"/>
              <a:t>Omnidrive-hjul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C7979-9B10-6983-6444-C6F1C6DDC827}"/>
              </a:ext>
            </a:extLst>
          </p:cNvPr>
          <p:cNvSpPr txBox="1"/>
          <p:nvPr/>
        </p:nvSpPr>
        <p:spPr>
          <a:xfrm>
            <a:off x="640210" y="1095879"/>
            <a:ext cx="6236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err="1">
                <a:latin typeface="Mulish" pitchFamily="2" charset="0"/>
              </a:rPr>
              <a:t>Hvordan</a:t>
            </a:r>
            <a:r>
              <a:rPr lang="en-US">
                <a:latin typeface="Mulish" pitchFamily="2" charset="0"/>
              </a:rPr>
              <a:t> </a:t>
            </a:r>
            <a:r>
              <a:rPr lang="en-US" err="1">
                <a:latin typeface="Mulish" pitchFamily="2" charset="0"/>
              </a:rPr>
              <a:t>roboten</a:t>
            </a:r>
            <a:r>
              <a:rPr lang="en-US">
                <a:latin typeface="Mulish" pitchFamily="2" charset="0"/>
              </a:rPr>
              <a:t> </a:t>
            </a:r>
            <a:r>
              <a:rPr lang="en-US" err="1">
                <a:latin typeface="Mulish" pitchFamily="2" charset="0"/>
              </a:rPr>
              <a:t>klarer</a:t>
            </a:r>
            <a:r>
              <a:rPr lang="en-US">
                <a:latin typeface="Mulish" pitchFamily="2" charset="0"/>
              </a:rPr>
              <a:t> å </a:t>
            </a:r>
            <a:r>
              <a:rPr lang="en-US" err="1">
                <a:latin typeface="Mulish" pitchFamily="2" charset="0"/>
              </a:rPr>
              <a:t>bevege</a:t>
            </a:r>
            <a:r>
              <a:rPr lang="en-US">
                <a:latin typeface="Mulish" pitchFamily="2" charset="0"/>
              </a:rPr>
              <a:t> seg.</a:t>
            </a:r>
          </a:p>
        </p:txBody>
      </p:sp>
      <p:pic>
        <p:nvPicPr>
          <p:cNvPr id="3074" name="Picture 2" descr="Foto">
            <a:extLst>
              <a:ext uri="{FF2B5EF4-FFF2-40B4-BE49-F238E27FC236}">
                <a16:creationId xmlns:a16="http://schemas.microsoft.com/office/drawing/2014/main" id="{0007D068-252B-6E1E-D373-DEDFC568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707" y="1534911"/>
            <a:ext cx="2977516" cy="285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00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4BEB251C-B044-11F7-CFD5-3A8F338B4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A2F9F708-1D84-5ABD-E574-2E36AB81A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Moduler</a:t>
            </a:r>
            <a:endParaRPr/>
          </a:p>
        </p:txBody>
      </p:sp>
      <p:sp>
        <p:nvSpPr>
          <p:cNvPr id="345" name="Google Shape;345;p33">
            <a:extLst>
              <a:ext uri="{FF2B5EF4-FFF2-40B4-BE49-F238E27FC236}">
                <a16:creationId xmlns:a16="http://schemas.microsoft.com/office/drawing/2014/main" id="{26B688B0-98DF-B8BF-566E-80D16657BDC0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720025" y="1571666"/>
            <a:ext cx="98685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Tower</a:t>
            </a:r>
            <a:endParaRPr/>
          </a:p>
        </p:txBody>
      </p:sp>
      <p:sp>
        <p:nvSpPr>
          <p:cNvPr id="346" name="Google Shape;346;p33">
            <a:extLst>
              <a:ext uri="{FF2B5EF4-FFF2-40B4-BE49-F238E27FC236}">
                <a16:creationId xmlns:a16="http://schemas.microsoft.com/office/drawing/2014/main" id="{79AB80AB-D3C0-BFE8-E97B-4FF506893DF6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720001" y="2132434"/>
            <a:ext cx="128787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Segment</a:t>
            </a:r>
            <a:endParaRPr/>
          </a:p>
        </p:txBody>
      </p:sp>
      <p:sp>
        <p:nvSpPr>
          <p:cNvPr id="347" name="Google Shape;347;p33">
            <a:extLst>
              <a:ext uri="{FF2B5EF4-FFF2-40B4-BE49-F238E27FC236}">
                <a16:creationId xmlns:a16="http://schemas.microsoft.com/office/drawing/2014/main" id="{DE700C6A-5EDA-CB99-3EB3-5E35CF4D2E14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720000" y="2693202"/>
            <a:ext cx="113166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Gripper</a:t>
            </a:r>
            <a:endParaRPr/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FCF2BA27-2CE7-498F-A914-22BCBE2F2E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" name="Picture 2" descr="A close-up of a power strip&#10;&#10;Description automatically generated">
            <a:extLst>
              <a:ext uri="{FF2B5EF4-FFF2-40B4-BE49-F238E27FC236}">
                <a16:creationId xmlns:a16="http://schemas.microsoft.com/office/drawing/2014/main" id="{F12C08B1-3155-CF54-2529-B2452A02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131" y="1481810"/>
            <a:ext cx="1330940" cy="2863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EDF184-F1BD-59E4-4B10-ACEB2F80A46C}"/>
              </a:ext>
            </a:extLst>
          </p:cNvPr>
          <p:cNvSpPr txBox="1"/>
          <p:nvPr/>
        </p:nvSpPr>
        <p:spPr>
          <a:xfrm>
            <a:off x="640210" y="1095879"/>
            <a:ext cx="6236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err="1">
                <a:latin typeface="Mulish" pitchFamily="2" charset="0"/>
              </a:rPr>
              <a:t>Utvidelsesmoduler</a:t>
            </a:r>
            <a:r>
              <a:rPr lang="en-US">
                <a:latin typeface="Mulish" pitchFamily="2" charset="0"/>
              </a:rPr>
              <a:t> for </a:t>
            </a:r>
            <a:r>
              <a:rPr lang="en-US" err="1">
                <a:latin typeface="Mulish" pitchFamily="2" charset="0"/>
              </a:rPr>
              <a:t>spesifikke</a:t>
            </a:r>
            <a:r>
              <a:rPr lang="en-US">
                <a:latin typeface="Mulish" pitchFamily="2" charset="0"/>
              </a:rPr>
              <a:t> </a:t>
            </a:r>
            <a:r>
              <a:rPr lang="en-US" err="1">
                <a:latin typeface="Mulish" pitchFamily="2" charset="0"/>
              </a:rPr>
              <a:t>bruksområder</a:t>
            </a:r>
            <a:r>
              <a:rPr lang="en-US">
                <a:latin typeface="Mulish" pitchFamily="2" charset="0"/>
              </a:rPr>
              <a:t>.</a:t>
            </a:r>
          </a:p>
        </p:txBody>
      </p:sp>
      <p:pic>
        <p:nvPicPr>
          <p:cNvPr id="4102" name="Picture 6" descr="Foto">
            <a:extLst>
              <a:ext uri="{FF2B5EF4-FFF2-40B4-BE49-F238E27FC236}">
                <a16:creationId xmlns:a16="http://schemas.microsoft.com/office/drawing/2014/main" id="{34573D26-8BE6-3758-9F61-C6C3AD838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99" y="1500166"/>
            <a:ext cx="1688781" cy="179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0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7DF5C513-B7F9-6876-D119-7765C6D74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>
            <a:extLst>
              <a:ext uri="{FF2B5EF4-FFF2-40B4-BE49-F238E27FC236}">
                <a16:creationId xmlns:a16="http://schemas.microsoft.com/office/drawing/2014/main" id="{80009AE8-B157-9128-D879-95E1F80633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Sensorer</a:t>
            </a:r>
            <a:endParaRPr/>
          </a:p>
        </p:txBody>
      </p:sp>
      <p:sp>
        <p:nvSpPr>
          <p:cNvPr id="345" name="Google Shape;345;p33">
            <a:extLst>
              <a:ext uri="{FF2B5EF4-FFF2-40B4-BE49-F238E27FC236}">
                <a16:creationId xmlns:a16="http://schemas.microsoft.com/office/drawing/2014/main" id="{B7F8236E-BB71-A451-3685-88022D3BA859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720026" y="1639601"/>
            <a:ext cx="218698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Avstandssensor</a:t>
            </a:r>
          </a:p>
        </p:txBody>
      </p:sp>
      <p:sp>
        <p:nvSpPr>
          <p:cNvPr id="346" name="Google Shape;346;p33">
            <a:extLst>
              <a:ext uri="{FF2B5EF4-FFF2-40B4-BE49-F238E27FC236}">
                <a16:creationId xmlns:a16="http://schemas.microsoft.com/office/drawing/2014/main" id="{1CE66C4A-C142-A920-ED36-9B11A900A929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720000" y="2154702"/>
            <a:ext cx="116976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Bumper</a:t>
            </a:r>
            <a:endParaRPr/>
          </a:p>
        </p:txBody>
      </p:sp>
      <p:sp>
        <p:nvSpPr>
          <p:cNvPr id="347" name="Google Shape;347;p33">
            <a:extLst>
              <a:ext uri="{FF2B5EF4-FFF2-40B4-BE49-F238E27FC236}">
                <a16:creationId xmlns:a16="http://schemas.microsoft.com/office/drawing/2014/main" id="{7AD5DB51-5F12-F761-EC50-98E8E9E473E0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720001" y="3184904"/>
            <a:ext cx="137873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Gyroskop</a:t>
            </a:r>
          </a:p>
        </p:txBody>
      </p:sp>
      <p:sp>
        <p:nvSpPr>
          <p:cNvPr id="348" name="Google Shape;348;p33">
            <a:extLst>
              <a:ext uri="{FF2B5EF4-FFF2-40B4-BE49-F238E27FC236}">
                <a16:creationId xmlns:a16="http://schemas.microsoft.com/office/drawing/2014/main" id="{315FA55B-5E1E-2309-5AF8-A326BC559B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513106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Google Shape;346;p33">
            <a:extLst>
              <a:ext uri="{FF2B5EF4-FFF2-40B4-BE49-F238E27FC236}">
                <a16:creationId xmlns:a16="http://schemas.microsoft.com/office/drawing/2014/main" id="{1B8C1F91-131B-CA0E-8368-E027C973B844}"/>
              </a:ext>
            </a:extLst>
          </p:cNvPr>
          <p:cNvSpPr txBox="1">
            <a:spLocks/>
          </p:cNvSpPr>
          <p:nvPr/>
        </p:nvSpPr>
        <p:spPr>
          <a:xfrm>
            <a:off x="720000" y="4215106"/>
            <a:ext cx="2187006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err="1"/>
              <a:t>Optisk</a:t>
            </a:r>
            <a:r>
              <a:rPr lang="en-US"/>
              <a:t> </a:t>
            </a:r>
            <a:r>
              <a:rPr lang="en-US" err="1"/>
              <a:t>sensorer</a:t>
            </a:r>
            <a:endParaRPr lang="en-US"/>
          </a:p>
        </p:txBody>
      </p:sp>
      <p:sp>
        <p:nvSpPr>
          <p:cNvPr id="3" name="Google Shape;346;p33">
            <a:extLst>
              <a:ext uri="{FF2B5EF4-FFF2-40B4-BE49-F238E27FC236}">
                <a16:creationId xmlns:a16="http://schemas.microsoft.com/office/drawing/2014/main" id="{5787C35A-8221-1A25-5D36-F79DBAEE77B4}"/>
              </a:ext>
            </a:extLst>
          </p:cNvPr>
          <p:cNvSpPr txBox="1">
            <a:spLocks/>
          </p:cNvSpPr>
          <p:nvPr/>
        </p:nvSpPr>
        <p:spPr>
          <a:xfrm>
            <a:off x="720000" y="3700005"/>
            <a:ext cx="2187006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err="1"/>
              <a:t>Induktiv</a:t>
            </a:r>
            <a:r>
              <a:rPr lang="en-US"/>
              <a:t> sensor</a:t>
            </a:r>
          </a:p>
        </p:txBody>
      </p:sp>
      <p:sp>
        <p:nvSpPr>
          <p:cNvPr id="4" name="Google Shape;346;p33">
            <a:extLst>
              <a:ext uri="{FF2B5EF4-FFF2-40B4-BE49-F238E27FC236}">
                <a16:creationId xmlns:a16="http://schemas.microsoft.com/office/drawing/2014/main" id="{86CDD838-88B4-BA74-EBED-E97158A5EA14}"/>
              </a:ext>
            </a:extLst>
          </p:cNvPr>
          <p:cNvSpPr txBox="1">
            <a:spLocks/>
          </p:cNvSpPr>
          <p:nvPr/>
        </p:nvSpPr>
        <p:spPr>
          <a:xfrm>
            <a:off x="720000" y="2669803"/>
            <a:ext cx="1169760" cy="393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/>
              <a:t>Kamera</a:t>
            </a:r>
          </a:p>
        </p:txBody>
      </p:sp>
      <p:pic>
        <p:nvPicPr>
          <p:cNvPr id="2050" name="Picture 2" descr="Foto">
            <a:extLst>
              <a:ext uri="{FF2B5EF4-FFF2-40B4-BE49-F238E27FC236}">
                <a16:creationId xmlns:a16="http://schemas.microsoft.com/office/drawing/2014/main" id="{0B3EAC3C-5AAC-4899-1359-752824826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09" y="1540946"/>
            <a:ext cx="2853741" cy="27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ED6196-A5A7-5F8C-8702-F1A5F5D76DCF}"/>
              </a:ext>
            </a:extLst>
          </p:cNvPr>
          <p:cNvSpPr txBox="1"/>
          <p:nvPr/>
        </p:nvSpPr>
        <p:spPr>
          <a:xfrm>
            <a:off x="655450" y="1017725"/>
            <a:ext cx="6236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>
                <a:latin typeface="Mulish" pitchFamily="2" charset="0"/>
              </a:rPr>
              <a:t>For å kunne navigere gjennom et miljø og unngå hindringer, er roboten utstyrt med ulike typer sensorer.</a:t>
            </a:r>
            <a:endParaRPr lang="en-US">
              <a:latin typeface="Mulish" pitchFamily="2" charset="0"/>
            </a:endParaRPr>
          </a:p>
        </p:txBody>
      </p:sp>
      <p:pic>
        <p:nvPicPr>
          <p:cNvPr id="6" name="Picture 5" descr="A white machine with a red rim&#10;&#10;Description automatically generated">
            <a:extLst>
              <a:ext uri="{FF2B5EF4-FFF2-40B4-BE49-F238E27FC236}">
                <a16:creationId xmlns:a16="http://schemas.microsoft.com/office/drawing/2014/main" id="{E660D20D-2D03-791C-F39D-0151E53E8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813" y="1540946"/>
            <a:ext cx="2853737" cy="2740157"/>
          </a:xfrm>
          <a:prstGeom prst="rect">
            <a:avLst/>
          </a:prstGeom>
        </p:spPr>
      </p:pic>
      <p:pic>
        <p:nvPicPr>
          <p:cNvPr id="1026" name="Picture 2" descr="Foto">
            <a:extLst>
              <a:ext uri="{FF2B5EF4-FFF2-40B4-BE49-F238E27FC236}">
                <a16:creationId xmlns:a16="http://schemas.microsoft.com/office/drawing/2014/main" id="{C4D16615-0E4C-07C6-865E-F53541E63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23" y="1540956"/>
            <a:ext cx="2853727" cy="274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">
            <a:extLst>
              <a:ext uri="{FF2B5EF4-FFF2-40B4-BE49-F238E27FC236}">
                <a16:creationId xmlns:a16="http://schemas.microsoft.com/office/drawing/2014/main" id="{5121C3AE-489F-1A01-BF2B-B065623B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12" y="1540945"/>
            <a:ext cx="2853738" cy="274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">
            <a:extLst>
              <a:ext uri="{FF2B5EF4-FFF2-40B4-BE49-F238E27FC236}">
                <a16:creationId xmlns:a16="http://schemas.microsoft.com/office/drawing/2014/main" id="{5A132523-B07D-B103-672C-D828B3367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39" y="1540945"/>
            <a:ext cx="1414578" cy="13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to">
            <a:extLst>
              <a:ext uri="{FF2B5EF4-FFF2-40B4-BE49-F238E27FC236}">
                <a16:creationId xmlns:a16="http://schemas.microsoft.com/office/drawing/2014/main" id="{1EEC8E5E-C5D6-2231-9F5C-ABFDF48EC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39" y="2982770"/>
            <a:ext cx="1414578" cy="135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D3FC40F5-B9BF-CFA8-3633-CC576433449B}"/>
              </a:ext>
            </a:extLst>
          </p:cNvPr>
          <p:cNvSpPr/>
          <p:nvPr/>
        </p:nvSpPr>
        <p:spPr>
          <a:xfrm>
            <a:off x="5268244" y="3220123"/>
            <a:ext cx="153173" cy="4798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9C021DA-B4E0-B487-1735-273F745C0248}"/>
              </a:ext>
            </a:extLst>
          </p:cNvPr>
          <p:cNvSpPr/>
          <p:nvPr/>
        </p:nvSpPr>
        <p:spPr>
          <a:xfrm>
            <a:off x="4846350" y="3141763"/>
            <a:ext cx="153173" cy="4798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DCB8B24-DFA3-CA72-ED24-FD4BBE384F25}"/>
              </a:ext>
            </a:extLst>
          </p:cNvPr>
          <p:cNvSpPr/>
          <p:nvPr/>
        </p:nvSpPr>
        <p:spPr>
          <a:xfrm>
            <a:off x="5421417" y="2988121"/>
            <a:ext cx="153173" cy="4798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8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build="allAtOnce" animBg="1"/>
      <p:bldP spid="346" grpId="0" build="allAtOnce" animBg="1"/>
      <p:bldP spid="347" grpId="0" build="allAtOnce" animBg="1"/>
      <p:bldP spid="2" grpId="0" build="allAtOnce" animBg="1"/>
      <p:bldP spid="3" grpId="0" build="allAtOnce" animBg="1"/>
      <p:bldP spid="4" grpId="0" build="allAtOnce" animBg="1"/>
      <p:bldP spid="5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Elegant Bachelor Thesis by Slidesgo">
  <a:themeElements>
    <a:clrScheme name="Simple Light">
      <a:dk1>
        <a:srgbClr val="5C5C5F"/>
      </a:dk1>
      <a:lt1>
        <a:srgbClr val="D8CEC9"/>
      </a:lt1>
      <a:dk2>
        <a:srgbClr val="927C71"/>
      </a:dk2>
      <a:lt2>
        <a:srgbClr val="FAFAFA"/>
      </a:lt2>
      <a:accent1>
        <a:srgbClr val="C99A7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0b519c-e371-47fa-88a3-3327f5f715ed" xsi:nil="true"/>
    <lcf76f155ced4ddcb4097134ff3c332f xmlns="ebd00501-2ab6-4dea-ace8-c55436efff8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D8F691C5D9A447A16A426D8A50AAD3" ma:contentTypeVersion="10" ma:contentTypeDescription="Opprett et nytt dokument." ma:contentTypeScope="" ma:versionID="5297d65ee94a535cb9f122241454be0d">
  <xsd:schema xmlns:xsd="http://www.w3.org/2001/XMLSchema" xmlns:xs="http://www.w3.org/2001/XMLSchema" xmlns:p="http://schemas.microsoft.com/office/2006/metadata/properties" xmlns:ns2="ebd00501-2ab6-4dea-ace8-c55436efff87" xmlns:ns3="700b519c-e371-47fa-88a3-3327f5f715ed" targetNamespace="http://schemas.microsoft.com/office/2006/metadata/properties" ma:root="true" ma:fieldsID="6460d07815a80de3fb1386576b486f39" ns2:_="" ns3:_="">
    <xsd:import namespace="ebd00501-2ab6-4dea-ace8-c55436efff87"/>
    <xsd:import namespace="700b519c-e371-47fa-88a3-3327f5f715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00501-2ab6-4dea-ace8-c55436efff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d5ac12ea-e064-4df2-9638-65326f4f9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0b519c-e371-47fa-88a3-3327f5f715e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2cd7786-8c98-4f6a-b705-eadf1182785f}" ma:internalName="TaxCatchAll" ma:showField="CatchAllData" ma:web="700b519c-e371-47fa-88a3-3327f5f715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A08CCE-90AD-4760-9A2B-829BF90BE835}">
  <ds:schemaRefs>
    <ds:schemaRef ds:uri="700b519c-e371-47fa-88a3-3327f5f715ed"/>
    <ds:schemaRef ds:uri="ebd00501-2ab6-4dea-ace8-c55436efff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507486-0BC1-4DA3-84EA-7E9845F48029}">
  <ds:schemaRefs>
    <ds:schemaRef ds:uri="700b519c-e371-47fa-88a3-3327f5f715ed"/>
    <ds:schemaRef ds:uri="ebd00501-2ab6-4dea-ace8-c55436efff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91B409B-B184-4F1C-BABC-5DDE5B9E61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982</Words>
  <Application>Microsoft Office PowerPoint</Application>
  <PresentationFormat>On-screen Show (16:9)</PresentationFormat>
  <Paragraphs>165</Paragraphs>
  <Slides>23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Quicksand</vt:lpstr>
      <vt:lpstr>Mulish</vt:lpstr>
      <vt:lpstr>Bebas Neue</vt:lpstr>
      <vt:lpstr>Arial</vt:lpstr>
      <vt:lpstr>Elegant Bachelor Thesis by Slidesgo</vt:lpstr>
      <vt:lpstr>Fagskolen Robotino  BO24EB-09</vt:lpstr>
      <vt:lpstr>Innholdsliste</vt:lpstr>
      <vt:lpstr>01 - Innledning</vt:lpstr>
      <vt:lpstr>02 - Analyse av problemet</vt:lpstr>
      <vt:lpstr>03 – Robotino 3</vt:lpstr>
      <vt:lpstr>Kontrollsystem</vt:lpstr>
      <vt:lpstr>Drive Systems</vt:lpstr>
      <vt:lpstr>Moduler</vt:lpstr>
      <vt:lpstr>Sensorer</vt:lpstr>
      <vt:lpstr>Interface</vt:lpstr>
      <vt:lpstr>Web Interface</vt:lpstr>
      <vt:lpstr>Simulering &amp; Programmering</vt:lpstr>
      <vt:lpstr>04 - Resultater</vt:lpstr>
      <vt:lpstr>Robotino SIM</vt:lpstr>
      <vt:lpstr>Kinematisk modell</vt:lpstr>
      <vt:lpstr>PowerPoint Presentation</vt:lpstr>
      <vt:lpstr>PowerPoint Presentation</vt:lpstr>
      <vt:lpstr>PowerPoint Presentation</vt:lpstr>
      <vt:lpstr>ROS</vt:lpstr>
      <vt:lpstr>Feil oppdaget og løst </vt:lpstr>
      <vt:lpstr>05 - Status</vt:lpstr>
      <vt:lpstr>06 - Konklusjon</vt:lpstr>
      <vt:lpstr>Takk for oss!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Fagskolen Robotino BO24EB-09</dc:title>
  <dc:creator>47464</dc:creator>
  <cp:lastModifiedBy>Daniel Sortland</cp:lastModifiedBy>
  <cp:revision>2</cp:revision>
  <dcterms:modified xsi:type="dcterms:W3CDTF">2024-05-20T11:10:12Z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0x0101000CD8F691C5D9A447A16A426D8A50AAD3</vt:lpwstr>
  </property>
  <property fmtid="{D5CDD505-2E9C-101B-9397-08002B2CF9AE}" pid="3" name="MediaServiceImageTags">
    <vt:lpwstr/>
  </property>
</Properties>
</file>